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1"/>
  </p:notesMasterIdLst>
  <p:sldIdLst>
    <p:sldId id="319" r:id="rId4"/>
    <p:sldId id="297" r:id="rId5"/>
    <p:sldId id="369" r:id="rId6"/>
    <p:sldId id="373" r:id="rId7"/>
    <p:sldId id="359" r:id="rId8"/>
    <p:sldId id="360" r:id="rId9"/>
    <p:sldId id="363" r:id="rId10"/>
    <p:sldId id="362" r:id="rId11"/>
    <p:sldId id="364" r:id="rId12"/>
    <p:sldId id="365" r:id="rId13"/>
    <p:sldId id="323" r:id="rId14"/>
    <p:sldId id="361" r:id="rId15"/>
    <p:sldId id="366" r:id="rId16"/>
    <p:sldId id="367" r:id="rId17"/>
    <p:sldId id="371" r:id="rId18"/>
    <p:sldId id="372" r:id="rId19"/>
    <p:sldId id="324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1" u="none" kern="1200" baseline="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1" u="none" kern="1200" baseline="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1" u="none" kern="1200" baseline="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1" u="none" kern="1200" baseline="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1" u="none" kern="1200" baseline="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1" u="none" kern="1200" baseline="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1" u="none" kern="1200" baseline="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1" u="none" kern="1200" baseline="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1" u="none" kern="1200" baseline="0">
        <a:solidFill>
          <a:schemeClr val="tx1"/>
        </a:solidFill>
        <a:latin typeface="Arial" panose="020B0604020202020204" pitchFamily="34" charset="0"/>
        <a:ea typeface="华文细黑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1C1C1C"/>
    <a:srgbClr val="080808"/>
    <a:srgbClr val="C02500"/>
    <a:srgbClr val="FF6743"/>
    <a:srgbClr val="0000FF"/>
    <a:srgbClr val="99CC00"/>
    <a:srgbClr val="F01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27"/>
    <p:restoredTop sz="94548"/>
  </p:normalViewPr>
  <p:slideViewPr>
    <p:cSldViewPr showGuides="1">
      <p:cViewPr>
        <p:scale>
          <a:sx n="75" d="100"/>
          <a:sy n="75" d="100"/>
        </p:scale>
        <p:origin x="-360" y="-684"/>
      </p:cViewPr>
      <p:guideLst>
        <p:guide orient="horz" pos="3838"/>
        <p:guide orient="horz" pos="210"/>
        <p:guide orient="horz" pos="4110"/>
        <p:guide orient="horz" pos="119"/>
        <p:guide pos="5465"/>
        <p:guide pos="2880"/>
        <p:guide pos="29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endParaRPr lang="en-US" altLang="zh-CN" sz="1200" b="0" i="0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endParaRPr lang="en-US" altLang="zh-CN" sz="1200" b="0" i="0" dirty="0"/>
          </a:p>
        </p:txBody>
      </p:sp>
      <p:sp>
        <p:nvSpPr>
          <p:cNvPr id="1024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eaLnBrk="1" hangingPunct="1"/>
            <a:endParaRPr lang="en-US" altLang="zh-CN" sz="1200" b="0" i="0" dirty="0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b="0" i="0" dirty="0"/>
            </a:fld>
            <a:endParaRPr lang="en-US" altLang="zh-CN" sz="1200" b="0" i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6725" name="图片 26724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720" name="Rectangle 27"/>
          <p:cNvSpPr>
            <a:spLocks noGrp="1"/>
          </p:cNvSpPr>
          <p:nvPr>
            <p:ph type="ctrTitle"/>
          </p:nvPr>
        </p:nvSpPr>
        <p:spPr>
          <a:xfrm>
            <a:off x="468313" y="1052513"/>
            <a:ext cx="8207375" cy="9604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 sz="3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6721" name="Rectangle 31"/>
          <p:cNvSpPr>
            <a:spLocks noGrp="1"/>
          </p:cNvSpPr>
          <p:nvPr>
            <p:ph type="subTitle" idx="1"/>
          </p:nvPr>
        </p:nvSpPr>
        <p:spPr>
          <a:xfrm>
            <a:off x="468313" y="2012950"/>
            <a:ext cx="8207375" cy="407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>
              <a:buNone/>
              <a:defRPr sz="1800"/>
            </a:lvl1pPr>
            <a:lvl2pPr marL="457200" lvl="1" indent="0" algn="ctr">
              <a:buNone/>
              <a:defRPr sz="18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800"/>
            </a:lvl4pPr>
            <a:lvl5pPr marL="1828800" lvl="4" indent="0" algn="ctr">
              <a:buNone/>
              <a:defRPr sz="1800"/>
            </a:lvl5pPr>
          </a:lstStyle>
          <a:p>
            <a:pPr lvl="0"/>
            <a:r>
              <a:rPr lang="zh-CN" altLang="en-US" dirty="0"/>
              <a:t>单击添加署名或公司信息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126" name="图片 2125" descr="图片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1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2050" name="Rectangle 27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4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123" name="矩形 2122"/>
          <p:cNvSpPr/>
          <p:nvPr userDrawn="1"/>
        </p:nvSpPr>
        <p:spPr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 eaLnBrk="0" hangingPunct="0"/>
            <a:r>
              <a:rPr lang="de-DE" altLang="zh-CN" sz="1000" b="1" dirty="0">
                <a:latin typeface="Arial" panose="020B0604020202020204" pitchFamily="34" charset="0"/>
              </a:rPr>
              <a:t>Page </a:t>
            </a:r>
            <a:r>
              <a:rPr lang="de-DE" altLang="zh-CN" sz="1000" b="1" dirty="0">
                <a:latin typeface="Arial" panose="020B0604020202020204" pitchFamily="34" charset="0"/>
                <a:sym typeface="MS UI Gothic" panose="020B0600070205080204" pitchFamily="34" charset="-128"/>
              </a:rPr>
              <a:t></a:t>
            </a:r>
            <a:r>
              <a:rPr lang="de-DE" altLang="zh-CN" sz="1000" b="1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</a:rPr>
            </a:fld>
            <a:endParaRPr lang="zh-CN" altLang="en-US" sz="1000" b="1" dirty="0">
              <a:latin typeface="Arial" panose="020B0604020202020204" pitchFamily="34" charset="0"/>
            </a:endParaRPr>
          </a:p>
        </p:txBody>
      </p:sp>
      <p:sp>
        <p:nvSpPr>
          <p:cNvPr id="2125" name="Rectangle 7"/>
          <p:cNvSpPr/>
          <p:nvPr userDrawn="1"/>
        </p:nvSpPr>
        <p:spPr>
          <a:xfrm>
            <a:off x="7286625" y="333375"/>
            <a:ext cx="1389063" cy="3492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  <a:tileRect/>
          </a:gradFill>
          <a:ln w="9525" cap="flat" cmpd="sng">
            <a:solidFill>
              <a:srgbClr val="969696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r>
              <a:rPr lang="de-DE" altLang="x-none" sz="1400" b="1" i="0" dirty="0">
                <a:latin typeface="Arial" panose="020B0604020202020204" pitchFamily="34" charset="0"/>
              </a:rPr>
              <a:t>LOGO</a:t>
            </a:r>
            <a:endParaRPr lang="de-DE" altLang="x-none" sz="1400" b="1" i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37259" name="图片 437258" descr="图片3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&#35270;&#39057;/&#21512;&#25104;mp4.mp4" TargetMode="External"/><Relationship Id="rId3" Type="http://schemas.openxmlformats.org/officeDocument/2006/relationships/image" Target="../media/image15.png"/><Relationship Id="rId2" Type="http://schemas.openxmlformats.org/officeDocument/2006/relationships/hyperlink" Target="&#35270;&#39057;/&#25286;&#35299;&#20572;&#39039;&#29256;.mp4" TargetMode="Externa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hyperlink" Target="&#35270;&#39057;/&#32452;&#35013;&#20572;&#39039;&#29256;.mp4" TargetMode="Externa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&#35270;&#39057;\&#25511;&#21046;&#35270;&#39057;2.mp4" TargetMode="External"/><Relationship Id="rId3" Type="http://schemas.openxmlformats.org/officeDocument/2006/relationships/hyperlink" Target="&#35270;&#39057;\VID_20161018_102149.mp4" TargetMode="External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2144" name="标题 432143"/>
          <p:cNvSpPr>
            <a:spLocks noGrp="1"/>
          </p:cNvSpPr>
          <p:nvPr>
            <p:ph type="ctrTitle"/>
          </p:nvPr>
        </p:nvSpPr>
        <p:spPr>
          <a:xfrm>
            <a:off x="-323850" y="1052513"/>
            <a:ext cx="8207375" cy="960437"/>
          </a:xfrm>
          <a:ln/>
        </p:spPr>
        <p:txBody>
          <a:bodyPr anchor="ctr"/>
          <a:p>
            <a:pPr/>
            <a:r>
              <a:rPr lang="zh-CN" altLang="en-US" dirty="0">
                <a:latin typeface="+mj-lt"/>
                <a:ea typeface="+mj-ea"/>
                <a:cs typeface="+mj-cs"/>
              </a:rPr>
              <a:t>电磁式继电器的结构及工作原理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32150" name="副标题 432149"/>
          <p:cNvSpPr>
            <a:spLocks noGrp="1"/>
          </p:cNvSpPr>
          <p:nvPr>
            <p:ph type="subTitle" idx="1"/>
          </p:nvPr>
        </p:nvSpPr>
        <p:spPr>
          <a:ln/>
        </p:spPr>
        <p:txBody>
          <a:bodyPr anchor="ctr"/>
          <a:p>
            <a:pPr>
              <a:buNone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4466" name="标题 5744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二、电磁式继电器的结构</a:t>
            </a:r>
            <a:endParaRPr lang="zh-CN" altLang="en-US" dirty="0"/>
          </a:p>
        </p:txBody>
      </p:sp>
      <p:pic>
        <p:nvPicPr>
          <p:cNvPr id="574467" name="图片 574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4468" name="图片 5744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4469" name="圆角矩形 574468"/>
          <p:cNvSpPr/>
          <p:nvPr/>
        </p:nvSpPr>
        <p:spPr>
          <a:xfrm>
            <a:off x="900113" y="1773238"/>
            <a:ext cx="6696075" cy="1368425"/>
          </a:xfrm>
          <a:prstGeom prst="roundRect">
            <a:avLst>
              <a:gd name="adj" fmla="val 847"/>
            </a:avLst>
          </a:prstGeom>
          <a:solidFill>
            <a:srgbClr val="FFFFFB"/>
          </a:solidFill>
          <a:ln w="635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177800" indent="-177800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sz="2400" i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在</a:t>
            </a:r>
            <a:r>
              <a:rPr lang="zh-CN" altLang="en-US" sz="2400" i="0" dirty="0">
                <a:solidFill>
                  <a:srgbClr val="F0130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未压下（未动作）</a:t>
            </a:r>
            <a:r>
              <a:rPr lang="zh-CN" altLang="en-US" sz="2400" i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时</a:t>
            </a:r>
            <a:endParaRPr lang="zh-CN" altLang="en-US" sz="2400" i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177800" indent="-177800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sz="2400" i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电阻为无穷（断开）的触点称为常开触点；</a:t>
            </a:r>
            <a:endParaRPr lang="zh-CN" altLang="en-US" sz="2400" i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177800" indent="-177800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sz="2400" i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电阻值为零（接通）的触点称为常闭触点；</a:t>
            </a:r>
            <a:endParaRPr lang="zh-CN" altLang="en-US" sz="2400" i="0" dirty="0">
              <a:solidFill>
                <a:srgbClr val="F0130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74470" name="圆角矩形 574469"/>
          <p:cNvSpPr/>
          <p:nvPr/>
        </p:nvSpPr>
        <p:spPr>
          <a:xfrm>
            <a:off x="898525" y="1196975"/>
            <a:ext cx="6697663" cy="422275"/>
          </a:xfrm>
          <a:prstGeom prst="roundRect">
            <a:avLst>
              <a:gd name="adj" fmla="val 5444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  <a:tileRect/>
          </a:gradFill>
          <a:ln w="635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92075" algn="ctr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sz="2400" i="0" dirty="0">
                <a:solidFill>
                  <a:srgbClr val="FFFFFF"/>
                </a:solidFill>
                <a:latin typeface="微软雅黑" panose="020B0503020204020204" pitchFamily="34" charset="-122"/>
              </a:rPr>
              <a:t>常开、常闭触点的定义</a:t>
            </a:r>
            <a:endParaRPr lang="zh-CN" altLang="en-US" sz="2400" i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74471" name="圆角矩形 574470"/>
          <p:cNvSpPr/>
          <p:nvPr/>
        </p:nvSpPr>
        <p:spPr>
          <a:xfrm>
            <a:off x="971550" y="5205413"/>
            <a:ext cx="6624638" cy="528637"/>
          </a:xfrm>
          <a:prstGeom prst="roundRect">
            <a:avLst>
              <a:gd name="adj" fmla="val 5444"/>
            </a:avLst>
          </a:prstGeom>
          <a:gradFill rotWithShape="1">
            <a:gsLst>
              <a:gs pos="0">
                <a:srgbClr val="FFFFFB">
                  <a:gamma/>
                  <a:shade val="87451"/>
                  <a:invGamma/>
                </a:srgbClr>
              </a:gs>
              <a:gs pos="100000">
                <a:srgbClr val="FFFFFB"/>
              </a:gs>
            </a:gsLst>
            <a:lin ang="5400000" scaled="1"/>
            <a:tileRect/>
          </a:gradFill>
          <a:ln w="635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92075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endParaRPr lang="zh-CN" altLang="en-US" sz="2800" i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74472" name="矩形 574471"/>
          <p:cNvSpPr/>
          <p:nvPr/>
        </p:nvSpPr>
        <p:spPr>
          <a:xfrm>
            <a:off x="1195388" y="5205413"/>
            <a:ext cx="7264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i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数一数有多少对常开触点和常闭触点？</a:t>
            </a:r>
            <a:endParaRPr lang="zh-CN" altLang="en-US" sz="2800" i="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4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4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471" grpId="0" animBg="1"/>
      <p:bldP spid="5744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0434" name="标题 530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二、电磁式继电器的结构</a:t>
            </a:r>
            <a:endParaRPr lang="zh-CN" altLang="en-US" dirty="0"/>
          </a:p>
        </p:txBody>
      </p:sp>
      <p:grpSp>
        <p:nvGrpSpPr>
          <p:cNvPr id="530526" name="组合 530525"/>
          <p:cNvGrpSpPr/>
          <p:nvPr/>
        </p:nvGrpSpPr>
        <p:grpSpPr>
          <a:xfrm>
            <a:off x="5868988" y="3573463"/>
            <a:ext cx="2447925" cy="719137"/>
            <a:chOff x="3697" y="2251"/>
            <a:chExt cx="1542" cy="453"/>
          </a:xfrm>
        </p:grpSpPr>
        <p:grpSp>
          <p:nvGrpSpPr>
            <p:cNvPr id="530467" name="组合 530466"/>
            <p:cNvGrpSpPr/>
            <p:nvPr/>
          </p:nvGrpSpPr>
          <p:grpSpPr>
            <a:xfrm>
              <a:off x="3697" y="2569"/>
              <a:ext cx="499" cy="90"/>
              <a:chOff x="1066" y="2841"/>
              <a:chExt cx="499" cy="90"/>
            </a:xfrm>
          </p:grpSpPr>
          <p:sp>
            <p:nvSpPr>
              <p:cNvPr id="530460" name="矩形 530459"/>
              <p:cNvSpPr/>
              <p:nvPr/>
            </p:nvSpPr>
            <p:spPr>
              <a:xfrm>
                <a:off x="1066" y="2886"/>
                <a:ext cx="499" cy="45"/>
              </a:xfrm>
              <a:prstGeom prst="rect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0461" name="矩形 530460"/>
              <p:cNvSpPr/>
              <p:nvPr/>
            </p:nvSpPr>
            <p:spPr>
              <a:xfrm>
                <a:off x="1429" y="2841"/>
                <a:ext cx="136" cy="45"/>
              </a:xfrm>
              <a:prstGeom prst="rect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30468" name="组合 530467"/>
            <p:cNvGrpSpPr/>
            <p:nvPr/>
          </p:nvGrpSpPr>
          <p:grpSpPr>
            <a:xfrm>
              <a:off x="4740" y="2569"/>
              <a:ext cx="499" cy="90"/>
              <a:chOff x="2109" y="2841"/>
              <a:chExt cx="499" cy="90"/>
            </a:xfrm>
          </p:grpSpPr>
          <p:sp>
            <p:nvSpPr>
              <p:cNvPr id="530462" name="矩形 530461"/>
              <p:cNvSpPr/>
              <p:nvPr/>
            </p:nvSpPr>
            <p:spPr>
              <a:xfrm>
                <a:off x="2109" y="2886"/>
                <a:ext cx="499" cy="45"/>
              </a:xfrm>
              <a:prstGeom prst="rect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0463" name="矩形 530462"/>
              <p:cNvSpPr/>
              <p:nvPr/>
            </p:nvSpPr>
            <p:spPr>
              <a:xfrm>
                <a:off x="2109" y="2841"/>
                <a:ext cx="136" cy="45"/>
              </a:xfrm>
              <a:prstGeom prst="rect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30469" name="组合 530468"/>
            <p:cNvGrpSpPr/>
            <p:nvPr/>
          </p:nvGrpSpPr>
          <p:grpSpPr>
            <a:xfrm>
              <a:off x="4060" y="2251"/>
              <a:ext cx="816" cy="91"/>
              <a:chOff x="1429" y="2523"/>
              <a:chExt cx="816" cy="91"/>
            </a:xfrm>
          </p:grpSpPr>
          <p:sp>
            <p:nvSpPr>
              <p:cNvPr id="530464" name="矩形 530463"/>
              <p:cNvSpPr/>
              <p:nvPr/>
            </p:nvSpPr>
            <p:spPr>
              <a:xfrm>
                <a:off x="1429" y="2523"/>
                <a:ext cx="816" cy="45"/>
              </a:xfrm>
              <a:prstGeom prst="rect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0465" name="矩形 530464"/>
              <p:cNvSpPr/>
              <p:nvPr/>
            </p:nvSpPr>
            <p:spPr>
              <a:xfrm>
                <a:off x="2109" y="2569"/>
                <a:ext cx="136" cy="45"/>
              </a:xfrm>
              <a:prstGeom prst="rect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30466" name="矩形 530465"/>
              <p:cNvSpPr/>
              <p:nvPr/>
            </p:nvSpPr>
            <p:spPr>
              <a:xfrm>
                <a:off x="1429" y="2568"/>
                <a:ext cx="136" cy="45"/>
              </a:xfrm>
              <a:prstGeom prst="rect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530470" name="直接连接符 530469"/>
            <p:cNvSpPr/>
            <p:nvPr/>
          </p:nvSpPr>
          <p:spPr>
            <a:xfrm flipH="1">
              <a:off x="3742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71" name="直接连接符 530470"/>
            <p:cNvSpPr/>
            <p:nvPr/>
          </p:nvSpPr>
          <p:spPr>
            <a:xfrm flipH="1">
              <a:off x="3787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72" name="直接连接符 530471"/>
            <p:cNvSpPr/>
            <p:nvPr/>
          </p:nvSpPr>
          <p:spPr>
            <a:xfrm flipH="1">
              <a:off x="3833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73" name="直接连接符 530472"/>
            <p:cNvSpPr/>
            <p:nvPr/>
          </p:nvSpPr>
          <p:spPr>
            <a:xfrm flipH="1">
              <a:off x="3878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74" name="直接连接符 530473"/>
            <p:cNvSpPr/>
            <p:nvPr/>
          </p:nvSpPr>
          <p:spPr>
            <a:xfrm flipH="1">
              <a:off x="3924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75" name="直接连接符 530474"/>
            <p:cNvSpPr/>
            <p:nvPr/>
          </p:nvSpPr>
          <p:spPr>
            <a:xfrm flipH="1">
              <a:off x="3969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76" name="直接连接符 530475"/>
            <p:cNvSpPr/>
            <p:nvPr/>
          </p:nvSpPr>
          <p:spPr>
            <a:xfrm flipH="1">
              <a:off x="4015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77" name="直接连接符 530476"/>
            <p:cNvSpPr/>
            <p:nvPr/>
          </p:nvSpPr>
          <p:spPr>
            <a:xfrm flipH="1">
              <a:off x="4921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78" name="直接连接符 530477"/>
            <p:cNvSpPr/>
            <p:nvPr/>
          </p:nvSpPr>
          <p:spPr>
            <a:xfrm flipH="1">
              <a:off x="4967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79" name="直接连接符 530478"/>
            <p:cNvSpPr/>
            <p:nvPr/>
          </p:nvSpPr>
          <p:spPr>
            <a:xfrm flipH="1">
              <a:off x="5012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80" name="直接连接符 530479"/>
            <p:cNvSpPr/>
            <p:nvPr/>
          </p:nvSpPr>
          <p:spPr>
            <a:xfrm flipH="1">
              <a:off x="5057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81" name="直接连接符 530480"/>
            <p:cNvSpPr/>
            <p:nvPr/>
          </p:nvSpPr>
          <p:spPr>
            <a:xfrm flipH="1">
              <a:off x="5103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0482" name="直接连接符 530481"/>
            <p:cNvSpPr/>
            <p:nvPr/>
          </p:nvSpPr>
          <p:spPr>
            <a:xfrm flipH="1">
              <a:off x="5148" y="2659"/>
              <a:ext cx="45" cy="4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30508" name="文本框 530507"/>
          <p:cNvSpPr txBox="1"/>
          <p:nvPr/>
        </p:nvSpPr>
        <p:spPr>
          <a:xfrm>
            <a:off x="6588125" y="5013325"/>
            <a:ext cx="1223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i="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静触点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0509" name="文本框 530508"/>
          <p:cNvSpPr txBox="1"/>
          <p:nvPr/>
        </p:nvSpPr>
        <p:spPr>
          <a:xfrm>
            <a:off x="5292725" y="2420938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i="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动触桥</a:t>
            </a:r>
            <a:endParaRPr lang="zh-CN" altLang="en-US" sz="2400" i="0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530528" name="组合 530527"/>
          <p:cNvGrpSpPr/>
          <p:nvPr/>
        </p:nvGrpSpPr>
        <p:grpSpPr>
          <a:xfrm>
            <a:off x="6588125" y="4221163"/>
            <a:ext cx="1008063" cy="720725"/>
            <a:chOff x="4150" y="2659"/>
            <a:chExt cx="635" cy="454"/>
          </a:xfrm>
        </p:grpSpPr>
        <p:sp>
          <p:nvSpPr>
            <p:cNvPr id="530510" name="直接连接符 530509"/>
            <p:cNvSpPr/>
            <p:nvPr/>
          </p:nvSpPr>
          <p:spPr>
            <a:xfrm flipH="1" flipV="1">
              <a:off x="4150" y="2659"/>
              <a:ext cx="182" cy="454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30511" name="直接连接符 530510"/>
            <p:cNvSpPr/>
            <p:nvPr/>
          </p:nvSpPr>
          <p:spPr>
            <a:xfrm flipV="1">
              <a:off x="4604" y="2660"/>
              <a:ext cx="181" cy="453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530512" name="直接连接符 530511"/>
          <p:cNvSpPr/>
          <p:nvPr/>
        </p:nvSpPr>
        <p:spPr>
          <a:xfrm>
            <a:off x="6156325" y="2781300"/>
            <a:ext cx="646113" cy="7207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530515" name="图片 5305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628775"/>
            <a:ext cx="3886200" cy="432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0516" name="图片 5305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0517" name="图片 5305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0521" name="文本框 530520"/>
          <p:cNvSpPr txBox="1"/>
          <p:nvPr/>
        </p:nvSpPr>
        <p:spPr>
          <a:xfrm>
            <a:off x="3348038" y="1916113"/>
            <a:ext cx="11509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i="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动触桥</a:t>
            </a:r>
            <a:endParaRPr lang="zh-CN" altLang="en-US" sz="2400" i="0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30522" name="文本框 530521"/>
          <p:cNvSpPr txBox="1"/>
          <p:nvPr/>
        </p:nvSpPr>
        <p:spPr>
          <a:xfrm>
            <a:off x="179388" y="3429000"/>
            <a:ext cx="1223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i="0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静触点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0523" name="直接连接符 530522"/>
          <p:cNvSpPr/>
          <p:nvPr/>
        </p:nvSpPr>
        <p:spPr>
          <a:xfrm flipV="1">
            <a:off x="1331913" y="2708275"/>
            <a:ext cx="576262" cy="93503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30524" name="直接连接符 530523"/>
          <p:cNvSpPr/>
          <p:nvPr/>
        </p:nvSpPr>
        <p:spPr>
          <a:xfrm>
            <a:off x="1187450" y="3933825"/>
            <a:ext cx="647700" cy="71913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30525" name="直接连接符 530524"/>
          <p:cNvSpPr/>
          <p:nvPr/>
        </p:nvSpPr>
        <p:spPr>
          <a:xfrm flipH="1">
            <a:off x="3203575" y="2276475"/>
            <a:ext cx="863600" cy="122237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3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3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3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3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3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3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3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3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0508" grpId="0"/>
      <p:bldP spid="530509" grpId="0"/>
      <p:bldP spid="530521" grpId="0"/>
      <p:bldP spid="5305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9346" name="标题 5693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二、电磁式继电器的结构</a:t>
            </a:r>
            <a:endParaRPr lang="zh-CN" altLang="en-US" dirty="0"/>
          </a:p>
        </p:txBody>
      </p:sp>
      <p:grpSp>
        <p:nvGrpSpPr>
          <p:cNvPr id="569370" name="组合 569369"/>
          <p:cNvGrpSpPr/>
          <p:nvPr/>
        </p:nvGrpSpPr>
        <p:grpSpPr>
          <a:xfrm>
            <a:off x="2916238" y="3935413"/>
            <a:ext cx="792162" cy="142875"/>
            <a:chOff x="1066" y="2841"/>
            <a:chExt cx="499" cy="90"/>
          </a:xfrm>
        </p:grpSpPr>
        <p:sp>
          <p:nvSpPr>
            <p:cNvPr id="569371" name="矩形 569370"/>
            <p:cNvSpPr/>
            <p:nvPr/>
          </p:nvSpPr>
          <p:spPr>
            <a:xfrm>
              <a:off x="1066" y="2886"/>
              <a:ext cx="499" cy="45"/>
            </a:xfrm>
            <a:prstGeom prst="rect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9372" name="矩形 569371"/>
            <p:cNvSpPr/>
            <p:nvPr/>
          </p:nvSpPr>
          <p:spPr>
            <a:xfrm>
              <a:off x="1429" y="2841"/>
              <a:ext cx="136" cy="45"/>
            </a:xfrm>
            <a:prstGeom prst="rect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69373" name="组合 569372"/>
          <p:cNvGrpSpPr/>
          <p:nvPr/>
        </p:nvGrpSpPr>
        <p:grpSpPr>
          <a:xfrm>
            <a:off x="4572000" y="3935413"/>
            <a:ext cx="792163" cy="142875"/>
            <a:chOff x="2109" y="2841"/>
            <a:chExt cx="499" cy="90"/>
          </a:xfrm>
        </p:grpSpPr>
        <p:sp>
          <p:nvSpPr>
            <p:cNvPr id="569374" name="矩形 569373"/>
            <p:cNvSpPr/>
            <p:nvPr/>
          </p:nvSpPr>
          <p:spPr>
            <a:xfrm>
              <a:off x="2109" y="2886"/>
              <a:ext cx="499" cy="45"/>
            </a:xfrm>
            <a:prstGeom prst="rect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9375" name="矩形 569374"/>
            <p:cNvSpPr/>
            <p:nvPr/>
          </p:nvSpPr>
          <p:spPr>
            <a:xfrm>
              <a:off x="2109" y="2841"/>
              <a:ext cx="136" cy="45"/>
            </a:xfrm>
            <a:prstGeom prst="rect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69376" name="组合 569375"/>
          <p:cNvGrpSpPr/>
          <p:nvPr/>
        </p:nvGrpSpPr>
        <p:grpSpPr>
          <a:xfrm>
            <a:off x="3492500" y="3430588"/>
            <a:ext cx="1295400" cy="144462"/>
            <a:chOff x="1429" y="2523"/>
            <a:chExt cx="816" cy="91"/>
          </a:xfrm>
        </p:grpSpPr>
        <p:sp>
          <p:nvSpPr>
            <p:cNvPr id="569377" name="矩形 569376"/>
            <p:cNvSpPr/>
            <p:nvPr/>
          </p:nvSpPr>
          <p:spPr>
            <a:xfrm>
              <a:off x="1429" y="2523"/>
              <a:ext cx="816" cy="45"/>
            </a:xfrm>
            <a:prstGeom prst="rect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9378" name="矩形 569377"/>
            <p:cNvSpPr/>
            <p:nvPr/>
          </p:nvSpPr>
          <p:spPr>
            <a:xfrm>
              <a:off x="2109" y="2569"/>
              <a:ext cx="136" cy="45"/>
            </a:xfrm>
            <a:prstGeom prst="rect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9379" name="矩形 569378"/>
            <p:cNvSpPr/>
            <p:nvPr/>
          </p:nvSpPr>
          <p:spPr>
            <a:xfrm>
              <a:off x="1429" y="2568"/>
              <a:ext cx="136" cy="45"/>
            </a:xfrm>
            <a:prstGeom prst="rect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69380" name="直接连接符 569379"/>
          <p:cNvSpPr/>
          <p:nvPr/>
        </p:nvSpPr>
        <p:spPr>
          <a:xfrm flipH="1">
            <a:off x="2987675" y="4078288"/>
            <a:ext cx="71438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81" name="直接连接符 569380"/>
          <p:cNvSpPr/>
          <p:nvPr/>
        </p:nvSpPr>
        <p:spPr>
          <a:xfrm flipH="1">
            <a:off x="3059113" y="4078288"/>
            <a:ext cx="71437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82" name="直接连接符 569381"/>
          <p:cNvSpPr/>
          <p:nvPr/>
        </p:nvSpPr>
        <p:spPr>
          <a:xfrm flipH="1">
            <a:off x="3132138" y="4078288"/>
            <a:ext cx="71437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83" name="直接连接符 569382"/>
          <p:cNvSpPr/>
          <p:nvPr/>
        </p:nvSpPr>
        <p:spPr>
          <a:xfrm flipH="1">
            <a:off x="3203575" y="4078288"/>
            <a:ext cx="71438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84" name="直接连接符 569383"/>
          <p:cNvSpPr/>
          <p:nvPr/>
        </p:nvSpPr>
        <p:spPr>
          <a:xfrm flipH="1">
            <a:off x="3276600" y="4078288"/>
            <a:ext cx="71438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85" name="直接连接符 569384"/>
          <p:cNvSpPr/>
          <p:nvPr/>
        </p:nvSpPr>
        <p:spPr>
          <a:xfrm flipH="1">
            <a:off x="3348038" y="4078288"/>
            <a:ext cx="71437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86" name="直接连接符 569385"/>
          <p:cNvSpPr/>
          <p:nvPr/>
        </p:nvSpPr>
        <p:spPr>
          <a:xfrm flipH="1">
            <a:off x="3421063" y="4078288"/>
            <a:ext cx="71437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87" name="直接连接符 569386"/>
          <p:cNvSpPr/>
          <p:nvPr/>
        </p:nvSpPr>
        <p:spPr>
          <a:xfrm flipH="1">
            <a:off x="4859338" y="4078288"/>
            <a:ext cx="71437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88" name="直接连接符 569387"/>
          <p:cNvSpPr/>
          <p:nvPr/>
        </p:nvSpPr>
        <p:spPr>
          <a:xfrm flipH="1">
            <a:off x="4932363" y="4078288"/>
            <a:ext cx="71437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89" name="直接连接符 569388"/>
          <p:cNvSpPr/>
          <p:nvPr/>
        </p:nvSpPr>
        <p:spPr>
          <a:xfrm flipH="1">
            <a:off x="5003800" y="4078288"/>
            <a:ext cx="71438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90" name="直接连接符 569389"/>
          <p:cNvSpPr/>
          <p:nvPr/>
        </p:nvSpPr>
        <p:spPr>
          <a:xfrm flipH="1">
            <a:off x="5075238" y="4078288"/>
            <a:ext cx="71437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91" name="直接连接符 569390"/>
          <p:cNvSpPr/>
          <p:nvPr/>
        </p:nvSpPr>
        <p:spPr>
          <a:xfrm flipH="1">
            <a:off x="5148263" y="4078288"/>
            <a:ext cx="71437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9392" name="直接连接符 569391"/>
          <p:cNvSpPr/>
          <p:nvPr/>
        </p:nvSpPr>
        <p:spPr>
          <a:xfrm flipH="1">
            <a:off x="5219700" y="4078288"/>
            <a:ext cx="71438" cy="714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69398" name="组合 569397"/>
          <p:cNvGrpSpPr/>
          <p:nvPr/>
        </p:nvGrpSpPr>
        <p:grpSpPr>
          <a:xfrm>
            <a:off x="4067175" y="2565400"/>
            <a:ext cx="719138" cy="792163"/>
            <a:chOff x="4195" y="1933"/>
            <a:chExt cx="453" cy="499"/>
          </a:xfrm>
        </p:grpSpPr>
        <p:sp>
          <p:nvSpPr>
            <p:cNvPr id="569399" name="下箭头 569398"/>
            <p:cNvSpPr/>
            <p:nvPr/>
          </p:nvSpPr>
          <p:spPr>
            <a:xfrm>
              <a:off x="4195" y="1933"/>
              <a:ext cx="90" cy="499"/>
            </a:xfrm>
            <a:prstGeom prst="downArrow">
              <a:avLst>
                <a:gd name="adj1" fmla="val 50000"/>
                <a:gd name="adj2" fmla="val 138611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9400" name="文本框 569399"/>
            <p:cNvSpPr txBox="1"/>
            <p:nvPr/>
          </p:nvSpPr>
          <p:spPr>
            <a:xfrm>
              <a:off x="4286" y="2024"/>
              <a:ext cx="36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01302"/>
                  </a:solidFill>
                  <a:latin typeface="Arial" panose="020B0604020202020204" pitchFamily="34" charset="0"/>
                </a:rPr>
                <a:t>F</a:t>
              </a:r>
              <a:endParaRPr lang="en-US" altLang="zh-CN" sz="2400">
                <a:solidFill>
                  <a:srgbClr val="F01302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569402" name="图片 5694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9403" name="图片 5694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9404" name="文本框 569403"/>
          <p:cNvSpPr txBox="1"/>
          <p:nvPr/>
        </p:nvSpPr>
        <p:spPr>
          <a:xfrm>
            <a:off x="1331913" y="5157788"/>
            <a:ext cx="73453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i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思考：工作时需要用手去按触点使其动作吗？</a:t>
            </a:r>
            <a:endParaRPr lang="zh-CN" altLang="en-US" sz="2400" i="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6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-4.72222E-6 0.0525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69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69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5254 L 1.66667E-6 0.010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69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6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94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5490" name="标题 5754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二、电磁式继电器的结构</a:t>
            </a:r>
            <a:endParaRPr lang="zh-CN" altLang="en-US" dirty="0"/>
          </a:p>
        </p:txBody>
      </p:sp>
      <p:pic>
        <p:nvPicPr>
          <p:cNvPr id="575517" name="图片 5755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5518" name="图片 5755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5520" name="AutoShape 7">
            <a:hlinkClick r:id="rId2" action="ppaction://hlinkfile"/>
          </p:cNvPr>
          <p:cNvSpPr/>
          <p:nvPr/>
        </p:nvSpPr>
        <p:spPr>
          <a:xfrm>
            <a:off x="827088" y="1196975"/>
            <a:ext cx="1944687" cy="636588"/>
          </a:xfrm>
          <a:prstGeom prst="roundRect">
            <a:avLst>
              <a:gd name="adj" fmla="val 16667"/>
            </a:avLst>
          </a:prstGeom>
          <a:solidFill>
            <a:srgbClr val="003399"/>
          </a:solidFill>
          <a:ln w="9525">
            <a:noFill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2600" i="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拆一拆</a:t>
            </a:r>
            <a:endParaRPr lang="zh-CN" altLang="en-US" sz="2600" i="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75521" name="图片 5755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2205038"/>
            <a:ext cx="8172450" cy="2560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5522" name="文本框 575521"/>
          <p:cNvSpPr txBox="1"/>
          <p:nvPr/>
        </p:nvSpPr>
        <p:spPr>
          <a:xfrm>
            <a:off x="755650" y="4941888"/>
            <a:ext cx="18716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i="0" dirty="0">
                <a:solidFill>
                  <a:srgbClr val="F0130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动铁心（衔铁</a:t>
            </a:r>
            <a:r>
              <a:rPr lang="zh-CN" altLang="en-US" sz="2000" dirty="0">
                <a:solidFill>
                  <a:srgbClr val="F01302"/>
                </a:solidFill>
                <a:latin typeface="Arial" panose="020B0604020202020204" pitchFamily="34" charset="0"/>
              </a:rPr>
              <a:t>）</a:t>
            </a:r>
            <a:r>
              <a:rPr lang="zh-CN" altLang="en-US" dirty="0">
                <a:latin typeface="Arial" panose="020B0604020202020204" pitchFamily="34" charset="0"/>
              </a:rPr>
              <a:t>    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75523" name="文本框 575522"/>
          <p:cNvSpPr txBox="1"/>
          <p:nvPr/>
        </p:nvSpPr>
        <p:spPr>
          <a:xfrm>
            <a:off x="3132138" y="4797425"/>
            <a:ext cx="11525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i="0" dirty="0">
                <a:solidFill>
                  <a:srgbClr val="F0130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反作用力弹簧</a:t>
            </a:r>
            <a:endParaRPr lang="zh-CN" altLang="en-US" sz="2000" i="0" dirty="0">
              <a:solidFill>
                <a:srgbClr val="F0130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75524" name="文本框 575523"/>
          <p:cNvSpPr txBox="1"/>
          <p:nvPr/>
        </p:nvSpPr>
        <p:spPr>
          <a:xfrm>
            <a:off x="4716463" y="5013325"/>
            <a:ext cx="10795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i="0" dirty="0">
                <a:solidFill>
                  <a:srgbClr val="F0130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线圈</a:t>
            </a:r>
            <a:endParaRPr lang="zh-CN" altLang="en-US" sz="2000" i="0" dirty="0">
              <a:solidFill>
                <a:srgbClr val="F0130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75525" name="文本框 575524"/>
          <p:cNvSpPr txBox="1"/>
          <p:nvPr/>
        </p:nvSpPr>
        <p:spPr>
          <a:xfrm>
            <a:off x="6011863" y="5013325"/>
            <a:ext cx="11525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i="0" dirty="0">
                <a:solidFill>
                  <a:srgbClr val="F0130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静铁心</a:t>
            </a:r>
            <a:r>
              <a:rPr lang="zh-CN" altLang="en-US" dirty="0">
                <a:latin typeface="Arial" panose="020B0604020202020204" pitchFamily="34" charset="0"/>
              </a:rPr>
              <a:t>    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75526" name="文本框 575525"/>
          <p:cNvSpPr txBox="1"/>
          <p:nvPr/>
        </p:nvSpPr>
        <p:spPr>
          <a:xfrm>
            <a:off x="7451725" y="5013325"/>
            <a:ext cx="11525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i="0" dirty="0">
                <a:solidFill>
                  <a:srgbClr val="F0130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底盖</a:t>
            </a:r>
            <a:r>
              <a:rPr lang="zh-CN" altLang="en-US" dirty="0">
                <a:latin typeface="Arial" panose="020B0604020202020204" pitchFamily="34" charset="0"/>
              </a:rPr>
              <a:t>    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75527" name="直接连接符 575526"/>
          <p:cNvSpPr/>
          <p:nvPr/>
        </p:nvSpPr>
        <p:spPr>
          <a:xfrm flipV="1">
            <a:off x="1476375" y="3644900"/>
            <a:ext cx="431800" cy="1223963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5528" name="直接连接符 575527"/>
          <p:cNvSpPr/>
          <p:nvPr/>
        </p:nvSpPr>
        <p:spPr>
          <a:xfrm flipV="1">
            <a:off x="3563938" y="3933825"/>
            <a:ext cx="215900" cy="935038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5529" name="直接连接符 575528"/>
          <p:cNvSpPr/>
          <p:nvPr/>
        </p:nvSpPr>
        <p:spPr>
          <a:xfrm flipV="1">
            <a:off x="5003800" y="3716338"/>
            <a:ext cx="215900" cy="122555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5530" name="直接连接符 575529"/>
          <p:cNvSpPr/>
          <p:nvPr/>
        </p:nvSpPr>
        <p:spPr>
          <a:xfrm flipV="1">
            <a:off x="6372225" y="4076700"/>
            <a:ext cx="71438" cy="865188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5532" name="直接连接符 575531"/>
          <p:cNvSpPr/>
          <p:nvPr/>
        </p:nvSpPr>
        <p:spPr>
          <a:xfrm flipV="1">
            <a:off x="7740650" y="4149725"/>
            <a:ext cx="71438" cy="865188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5533" name="等腰三角形 575532">
            <a:hlinkClick r:id="rId4" action="ppaction://hlinkfile"/>
          </p:cNvPr>
          <p:cNvSpPr/>
          <p:nvPr/>
        </p:nvSpPr>
        <p:spPr>
          <a:xfrm rot="5400000">
            <a:off x="8459788" y="6353175"/>
            <a:ext cx="576262" cy="431800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5535" name="圆角矩形 575534"/>
          <p:cNvSpPr/>
          <p:nvPr/>
        </p:nvSpPr>
        <p:spPr>
          <a:xfrm>
            <a:off x="1258888" y="5589588"/>
            <a:ext cx="7169150" cy="528637"/>
          </a:xfrm>
          <a:prstGeom prst="roundRect">
            <a:avLst>
              <a:gd name="adj" fmla="val 5444"/>
            </a:avLst>
          </a:prstGeom>
          <a:gradFill rotWithShape="1">
            <a:gsLst>
              <a:gs pos="0">
                <a:srgbClr val="FFFFFB">
                  <a:gamma/>
                  <a:shade val="87451"/>
                  <a:invGamma/>
                </a:srgbClr>
              </a:gs>
              <a:gs pos="100000">
                <a:srgbClr val="FFFFFB"/>
              </a:gs>
            </a:gsLst>
            <a:lin ang="5400000" scaled="1"/>
            <a:tileRect/>
          </a:gradFill>
          <a:ln w="635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92075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i="0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                </a:t>
            </a:r>
            <a:endParaRPr lang="zh-CN" altLang="en-US" sz="2800" i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5537" name="矩形 575536"/>
          <p:cNvSpPr/>
          <p:nvPr/>
        </p:nvSpPr>
        <p:spPr>
          <a:xfrm>
            <a:off x="2914650" y="5589588"/>
            <a:ext cx="51133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i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猜一猜各零件的作用？</a:t>
            </a:r>
            <a:endParaRPr lang="zh-CN" altLang="en-US" sz="2800" i="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5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7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5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7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75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75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7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75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75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7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5522" grpId="0"/>
      <p:bldP spid="575523" grpId="0"/>
      <p:bldP spid="575524" grpId="0"/>
      <p:bldP spid="575525" grpId="0"/>
      <p:bldP spid="575526" grpId="0"/>
      <p:bldP spid="575535" grpId="0" animBg="1"/>
      <p:bldP spid="5755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6514" name="标题 5765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三、电磁式继电器的工作原理</a:t>
            </a:r>
            <a:endParaRPr lang="zh-CN" altLang="en-US" dirty="0"/>
          </a:p>
        </p:txBody>
      </p:sp>
      <p:pic>
        <p:nvPicPr>
          <p:cNvPr id="576515" name="图片 5765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6516" name="图片 576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76517" name="组合 576516"/>
          <p:cNvGrpSpPr/>
          <p:nvPr/>
        </p:nvGrpSpPr>
        <p:grpSpPr>
          <a:xfrm>
            <a:off x="6264275" y="3863975"/>
            <a:ext cx="109538" cy="577850"/>
            <a:chOff x="3084" y="3407"/>
            <a:chExt cx="69" cy="364"/>
          </a:xfrm>
        </p:grpSpPr>
        <p:sp>
          <p:nvSpPr>
            <p:cNvPr id="576518" name="矩形 576517"/>
            <p:cNvSpPr/>
            <p:nvPr/>
          </p:nvSpPr>
          <p:spPr>
            <a:xfrm>
              <a:off x="3084" y="3407"/>
              <a:ext cx="22" cy="364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76519" name="矩形 576518"/>
            <p:cNvSpPr/>
            <p:nvPr/>
          </p:nvSpPr>
          <p:spPr>
            <a:xfrm>
              <a:off x="3107" y="3407"/>
              <a:ext cx="46" cy="91"/>
            </a:xfrm>
            <a:prstGeom prst="rect">
              <a:avLst/>
            </a:prstGeom>
            <a:solidFill>
              <a:srgbClr val="00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76520" name="组合 576519"/>
          <p:cNvGrpSpPr/>
          <p:nvPr/>
        </p:nvGrpSpPr>
        <p:grpSpPr>
          <a:xfrm>
            <a:off x="2417763" y="2532063"/>
            <a:ext cx="1001712" cy="1728787"/>
            <a:chOff x="384" y="3072"/>
            <a:chExt cx="480" cy="864"/>
          </a:xfrm>
        </p:grpSpPr>
        <p:sp>
          <p:nvSpPr>
            <p:cNvPr id="576521" name="直接连接符 576520"/>
            <p:cNvSpPr/>
            <p:nvPr/>
          </p:nvSpPr>
          <p:spPr>
            <a:xfrm>
              <a:off x="384" y="3072"/>
              <a:ext cx="0" cy="86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22" name="直接连接符 576521"/>
            <p:cNvSpPr/>
            <p:nvPr/>
          </p:nvSpPr>
          <p:spPr>
            <a:xfrm>
              <a:off x="384" y="3072"/>
              <a:ext cx="480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23" name="直接连接符 576522"/>
            <p:cNvSpPr/>
            <p:nvPr/>
          </p:nvSpPr>
          <p:spPr>
            <a:xfrm>
              <a:off x="384" y="3936"/>
              <a:ext cx="480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24" name="直接连接符 576523"/>
            <p:cNvSpPr/>
            <p:nvPr/>
          </p:nvSpPr>
          <p:spPr>
            <a:xfrm>
              <a:off x="864" y="3408"/>
              <a:ext cx="0" cy="192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25" name="直接连接符 576524"/>
            <p:cNvSpPr/>
            <p:nvPr/>
          </p:nvSpPr>
          <p:spPr>
            <a:xfrm>
              <a:off x="864" y="3792"/>
              <a:ext cx="0" cy="14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26" name="直接连接符 576525"/>
            <p:cNvSpPr/>
            <p:nvPr/>
          </p:nvSpPr>
          <p:spPr>
            <a:xfrm flipH="1">
              <a:off x="528" y="3792"/>
              <a:ext cx="33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27" name="直接连接符 576526"/>
            <p:cNvSpPr/>
            <p:nvPr/>
          </p:nvSpPr>
          <p:spPr>
            <a:xfrm>
              <a:off x="528" y="3600"/>
              <a:ext cx="0" cy="192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28" name="直接连接符 576527"/>
            <p:cNvSpPr/>
            <p:nvPr/>
          </p:nvSpPr>
          <p:spPr>
            <a:xfrm>
              <a:off x="528" y="3216"/>
              <a:ext cx="0" cy="192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29" name="直接连接符 576528"/>
            <p:cNvSpPr/>
            <p:nvPr/>
          </p:nvSpPr>
          <p:spPr>
            <a:xfrm flipH="1">
              <a:off x="528" y="3216"/>
              <a:ext cx="33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30" name="直接连接符 576529"/>
            <p:cNvSpPr/>
            <p:nvPr/>
          </p:nvSpPr>
          <p:spPr>
            <a:xfrm>
              <a:off x="864" y="3072"/>
              <a:ext cx="0" cy="14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31" name="直接连接符 576530"/>
            <p:cNvSpPr/>
            <p:nvPr/>
          </p:nvSpPr>
          <p:spPr>
            <a:xfrm flipH="1">
              <a:off x="528" y="3408"/>
              <a:ext cx="33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532" name="直接连接符 576531"/>
            <p:cNvSpPr/>
            <p:nvPr/>
          </p:nvSpPr>
          <p:spPr>
            <a:xfrm flipH="1">
              <a:off x="528" y="3600"/>
              <a:ext cx="33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76533" name="组合 576532"/>
          <p:cNvGrpSpPr/>
          <p:nvPr/>
        </p:nvGrpSpPr>
        <p:grpSpPr>
          <a:xfrm>
            <a:off x="2663825" y="3644900"/>
            <a:ext cx="1441450" cy="250825"/>
            <a:chOff x="3764" y="2115"/>
            <a:chExt cx="862" cy="158"/>
          </a:xfrm>
        </p:grpSpPr>
        <p:grpSp>
          <p:nvGrpSpPr>
            <p:cNvPr id="576534" name="组合 576533"/>
            <p:cNvGrpSpPr/>
            <p:nvPr/>
          </p:nvGrpSpPr>
          <p:grpSpPr>
            <a:xfrm rot="10800000">
              <a:off x="4195" y="2115"/>
              <a:ext cx="431" cy="158"/>
              <a:chOff x="3600" y="1296"/>
              <a:chExt cx="960" cy="432"/>
            </a:xfrm>
          </p:grpSpPr>
          <p:sp>
            <p:nvSpPr>
              <p:cNvPr id="576535" name="任意多边形 576534"/>
              <p:cNvSpPr/>
              <p:nvPr/>
            </p:nvSpPr>
            <p:spPr>
              <a:xfrm>
                <a:off x="3600" y="1296"/>
                <a:ext cx="480" cy="432"/>
              </a:xfrm>
              <a:custGeom>
                <a:avLst/>
                <a:gdLst/>
                <a:ahLst/>
                <a:cxnLst/>
                <a:pathLst>
                  <a:path w="3456" h="432">
                    <a:moveTo>
                      <a:pt x="0" y="432"/>
                    </a:moveTo>
                    <a:lnTo>
                      <a:pt x="432" y="0"/>
                    </a:lnTo>
                    <a:lnTo>
                      <a:pt x="864" y="432"/>
                    </a:lnTo>
                    <a:lnTo>
                      <a:pt x="1296" y="0"/>
                    </a:lnTo>
                    <a:lnTo>
                      <a:pt x="1728" y="432"/>
                    </a:lnTo>
                    <a:lnTo>
                      <a:pt x="2160" y="0"/>
                    </a:lnTo>
                    <a:lnTo>
                      <a:pt x="2592" y="432"/>
                    </a:lnTo>
                    <a:lnTo>
                      <a:pt x="3024" y="0"/>
                    </a:lnTo>
                    <a:lnTo>
                      <a:pt x="3456" y="4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76536" name="任意多边形 576535"/>
              <p:cNvSpPr/>
              <p:nvPr/>
            </p:nvSpPr>
            <p:spPr>
              <a:xfrm>
                <a:off x="4080" y="1296"/>
                <a:ext cx="480" cy="432"/>
              </a:xfrm>
              <a:custGeom>
                <a:avLst/>
                <a:gdLst/>
                <a:ahLst/>
                <a:cxnLst/>
                <a:pathLst>
                  <a:path w="3456" h="432">
                    <a:moveTo>
                      <a:pt x="0" y="432"/>
                    </a:moveTo>
                    <a:lnTo>
                      <a:pt x="432" y="0"/>
                    </a:lnTo>
                    <a:lnTo>
                      <a:pt x="864" y="432"/>
                    </a:lnTo>
                    <a:lnTo>
                      <a:pt x="1296" y="0"/>
                    </a:lnTo>
                    <a:lnTo>
                      <a:pt x="1728" y="432"/>
                    </a:lnTo>
                    <a:lnTo>
                      <a:pt x="2160" y="0"/>
                    </a:lnTo>
                    <a:lnTo>
                      <a:pt x="2592" y="432"/>
                    </a:lnTo>
                    <a:lnTo>
                      <a:pt x="3024" y="0"/>
                    </a:lnTo>
                    <a:lnTo>
                      <a:pt x="3456" y="4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76537" name="组合 576536"/>
            <p:cNvGrpSpPr/>
            <p:nvPr/>
          </p:nvGrpSpPr>
          <p:grpSpPr>
            <a:xfrm rot="10800000">
              <a:off x="3764" y="2115"/>
              <a:ext cx="431" cy="158"/>
              <a:chOff x="3600" y="1296"/>
              <a:chExt cx="960" cy="432"/>
            </a:xfrm>
          </p:grpSpPr>
          <p:sp>
            <p:nvSpPr>
              <p:cNvPr id="576538" name="任意多边形 576537"/>
              <p:cNvSpPr/>
              <p:nvPr/>
            </p:nvSpPr>
            <p:spPr>
              <a:xfrm>
                <a:off x="3600" y="1296"/>
                <a:ext cx="480" cy="432"/>
              </a:xfrm>
              <a:custGeom>
                <a:avLst/>
                <a:gdLst/>
                <a:ahLst/>
                <a:cxnLst/>
                <a:pathLst>
                  <a:path w="3456" h="432">
                    <a:moveTo>
                      <a:pt x="0" y="432"/>
                    </a:moveTo>
                    <a:lnTo>
                      <a:pt x="432" y="0"/>
                    </a:lnTo>
                    <a:lnTo>
                      <a:pt x="864" y="432"/>
                    </a:lnTo>
                    <a:lnTo>
                      <a:pt x="1296" y="0"/>
                    </a:lnTo>
                    <a:lnTo>
                      <a:pt x="1728" y="432"/>
                    </a:lnTo>
                    <a:lnTo>
                      <a:pt x="2160" y="0"/>
                    </a:lnTo>
                    <a:lnTo>
                      <a:pt x="2592" y="432"/>
                    </a:lnTo>
                    <a:lnTo>
                      <a:pt x="3024" y="0"/>
                    </a:lnTo>
                    <a:lnTo>
                      <a:pt x="3456" y="432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76539" name="任意多边形 576538"/>
              <p:cNvSpPr/>
              <p:nvPr/>
            </p:nvSpPr>
            <p:spPr>
              <a:xfrm>
                <a:off x="4080" y="1296"/>
                <a:ext cx="480" cy="432"/>
              </a:xfrm>
              <a:custGeom>
                <a:avLst/>
                <a:gdLst/>
                <a:ahLst/>
                <a:cxnLst/>
                <a:pathLst>
                  <a:path w="3456" h="432">
                    <a:moveTo>
                      <a:pt x="0" y="432"/>
                    </a:moveTo>
                    <a:lnTo>
                      <a:pt x="432" y="0"/>
                    </a:lnTo>
                    <a:lnTo>
                      <a:pt x="864" y="432"/>
                    </a:lnTo>
                    <a:lnTo>
                      <a:pt x="1296" y="0"/>
                    </a:lnTo>
                    <a:lnTo>
                      <a:pt x="1728" y="432"/>
                    </a:lnTo>
                    <a:lnTo>
                      <a:pt x="2160" y="0"/>
                    </a:lnTo>
                    <a:lnTo>
                      <a:pt x="2592" y="432"/>
                    </a:lnTo>
                    <a:lnTo>
                      <a:pt x="3024" y="0"/>
                    </a:lnTo>
                    <a:lnTo>
                      <a:pt x="3456" y="432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576540" name="组合 576539"/>
          <p:cNvGrpSpPr/>
          <p:nvPr/>
        </p:nvGrpSpPr>
        <p:grpSpPr>
          <a:xfrm>
            <a:off x="2700338" y="2889250"/>
            <a:ext cx="1404937" cy="250825"/>
            <a:chOff x="3764" y="2115"/>
            <a:chExt cx="862" cy="158"/>
          </a:xfrm>
        </p:grpSpPr>
        <p:grpSp>
          <p:nvGrpSpPr>
            <p:cNvPr id="576541" name="组合 576540"/>
            <p:cNvGrpSpPr/>
            <p:nvPr/>
          </p:nvGrpSpPr>
          <p:grpSpPr>
            <a:xfrm rot="10800000">
              <a:off x="4195" y="2115"/>
              <a:ext cx="431" cy="158"/>
              <a:chOff x="3600" y="1296"/>
              <a:chExt cx="960" cy="432"/>
            </a:xfrm>
          </p:grpSpPr>
          <p:sp>
            <p:nvSpPr>
              <p:cNvPr id="576542" name="任意多边形 576541"/>
              <p:cNvSpPr/>
              <p:nvPr/>
            </p:nvSpPr>
            <p:spPr>
              <a:xfrm>
                <a:off x="3600" y="1296"/>
                <a:ext cx="480" cy="432"/>
              </a:xfrm>
              <a:custGeom>
                <a:avLst/>
                <a:gdLst/>
                <a:ahLst/>
                <a:cxnLst/>
                <a:pathLst>
                  <a:path w="3456" h="432">
                    <a:moveTo>
                      <a:pt x="0" y="432"/>
                    </a:moveTo>
                    <a:lnTo>
                      <a:pt x="432" y="0"/>
                    </a:lnTo>
                    <a:lnTo>
                      <a:pt x="864" y="432"/>
                    </a:lnTo>
                    <a:lnTo>
                      <a:pt x="1296" y="0"/>
                    </a:lnTo>
                    <a:lnTo>
                      <a:pt x="1728" y="432"/>
                    </a:lnTo>
                    <a:lnTo>
                      <a:pt x="2160" y="0"/>
                    </a:lnTo>
                    <a:lnTo>
                      <a:pt x="2592" y="432"/>
                    </a:lnTo>
                    <a:lnTo>
                      <a:pt x="3024" y="0"/>
                    </a:lnTo>
                    <a:lnTo>
                      <a:pt x="3456" y="4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76543" name="任意多边形 576542"/>
              <p:cNvSpPr/>
              <p:nvPr/>
            </p:nvSpPr>
            <p:spPr>
              <a:xfrm>
                <a:off x="4080" y="1296"/>
                <a:ext cx="480" cy="432"/>
              </a:xfrm>
              <a:custGeom>
                <a:avLst/>
                <a:gdLst/>
                <a:ahLst/>
                <a:cxnLst/>
                <a:pathLst>
                  <a:path w="3456" h="432">
                    <a:moveTo>
                      <a:pt x="0" y="432"/>
                    </a:moveTo>
                    <a:lnTo>
                      <a:pt x="432" y="0"/>
                    </a:lnTo>
                    <a:lnTo>
                      <a:pt x="864" y="432"/>
                    </a:lnTo>
                    <a:lnTo>
                      <a:pt x="1296" y="0"/>
                    </a:lnTo>
                    <a:lnTo>
                      <a:pt x="1728" y="432"/>
                    </a:lnTo>
                    <a:lnTo>
                      <a:pt x="2160" y="0"/>
                    </a:lnTo>
                    <a:lnTo>
                      <a:pt x="2592" y="432"/>
                    </a:lnTo>
                    <a:lnTo>
                      <a:pt x="3024" y="0"/>
                    </a:lnTo>
                    <a:lnTo>
                      <a:pt x="3456" y="4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76544" name="组合 576543"/>
            <p:cNvGrpSpPr/>
            <p:nvPr/>
          </p:nvGrpSpPr>
          <p:grpSpPr>
            <a:xfrm rot="10800000">
              <a:off x="3764" y="2115"/>
              <a:ext cx="431" cy="158"/>
              <a:chOff x="3600" y="1296"/>
              <a:chExt cx="960" cy="432"/>
            </a:xfrm>
          </p:grpSpPr>
          <p:sp>
            <p:nvSpPr>
              <p:cNvPr id="576545" name="任意多边形 576544"/>
              <p:cNvSpPr/>
              <p:nvPr/>
            </p:nvSpPr>
            <p:spPr>
              <a:xfrm>
                <a:off x="3600" y="1296"/>
                <a:ext cx="480" cy="432"/>
              </a:xfrm>
              <a:custGeom>
                <a:avLst/>
                <a:gdLst/>
                <a:ahLst/>
                <a:cxnLst/>
                <a:pathLst>
                  <a:path w="3456" h="432">
                    <a:moveTo>
                      <a:pt x="0" y="432"/>
                    </a:moveTo>
                    <a:lnTo>
                      <a:pt x="432" y="0"/>
                    </a:lnTo>
                    <a:lnTo>
                      <a:pt x="864" y="432"/>
                    </a:lnTo>
                    <a:lnTo>
                      <a:pt x="1296" y="0"/>
                    </a:lnTo>
                    <a:lnTo>
                      <a:pt x="1728" y="432"/>
                    </a:lnTo>
                    <a:lnTo>
                      <a:pt x="2160" y="0"/>
                    </a:lnTo>
                    <a:lnTo>
                      <a:pt x="2592" y="432"/>
                    </a:lnTo>
                    <a:lnTo>
                      <a:pt x="3024" y="0"/>
                    </a:lnTo>
                    <a:lnTo>
                      <a:pt x="3456" y="432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76546" name="任意多边形 576545"/>
              <p:cNvSpPr/>
              <p:nvPr/>
            </p:nvSpPr>
            <p:spPr>
              <a:xfrm>
                <a:off x="4080" y="1296"/>
                <a:ext cx="480" cy="432"/>
              </a:xfrm>
              <a:custGeom>
                <a:avLst/>
                <a:gdLst/>
                <a:ahLst/>
                <a:cxnLst/>
                <a:pathLst>
                  <a:path w="3456" h="432">
                    <a:moveTo>
                      <a:pt x="0" y="432"/>
                    </a:moveTo>
                    <a:lnTo>
                      <a:pt x="432" y="0"/>
                    </a:lnTo>
                    <a:lnTo>
                      <a:pt x="864" y="432"/>
                    </a:lnTo>
                    <a:lnTo>
                      <a:pt x="1296" y="0"/>
                    </a:lnTo>
                    <a:lnTo>
                      <a:pt x="1728" y="432"/>
                    </a:lnTo>
                    <a:lnTo>
                      <a:pt x="2160" y="0"/>
                    </a:lnTo>
                    <a:lnTo>
                      <a:pt x="2592" y="432"/>
                    </a:lnTo>
                    <a:lnTo>
                      <a:pt x="3024" y="0"/>
                    </a:lnTo>
                    <a:lnTo>
                      <a:pt x="3456" y="432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576547" name="组合 576546"/>
          <p:cNvGrpSpPr/>
          <p:nvPr/>
        </p:nvGrpSpPr>
        <p:grpSpPr>
          <a:xfrm rot="10800000">
            <a:off x="3348038" y="3644900"/>
            <a:ext cx="1258887" cy="250825"/>
            <a:chOff x="3600" y="1296"/>
            <a:chExt cx="960" cy="432"/>
          </a:xfrm>
        </p:grpSpPr>
        <p:sp>
          <p:nvSpPr>
            <p:cNvPr id="576548" name="任意多边形 576547"/>
            <p:cNvSpPr/>
            <p:nvPr/>
          </p:nvSpPr>
          <p:spPr>
            <a:xfrm>
              <a:off x="3600" y="1296"/>
              <a:ext cx="480" cy="432"/>
            </a:xfrm>
            <a:custGeom>
              <a:avLst/>
              <a:gdLst/>
              <a:ahLst/>
              <a:cxnLst/>
              <a:pathLst>
                <a:path w="3456" h="432">
                  <a:moveTo>
                    <a:pt x="0" y="432"/>
                  </a:moveTo>
                  <a:lnTo>
                    <a:pt x="432" y="0"/>
                  </a:lnTo>
                  <a:lnTo>
                    <a:pt x="864" y="432"/>
                  </a:lnTo>
                  <a:lnTo>
                    <a:pt x="1296" y="0"/>
                  </a:lnTo>
                  <a:lnTo>
                    <a:pt x="1728" y="432"/>
                  </a:lnTo>
                  <a:lnTo>
                    <a:pt x="2160" y="0"/>
                  </a:lnTo>
                  <a:lnTo>
                    <a:pt x="2592" y="432"/>
                  </a:lnTo>
                  <a:lnTo>
                    <a:pt x="3024" y="0"/>
                  </a:lnTo>
                  <a:lnTo>
                    <a:pt x="3456" y="432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76549" name="任意多边形 576548"/>
            <p:cNvSpPr/>
            <p:nvPr/>
          </p:nvSpPr>
          <p:spPr>
            <a:xfrm>
              <a:off x="4080" y="1296"/>
              <a:ext cx="480" cy="432"/>
            </a:xfrm>
            <a:custGeom>
              <a:avLst/>
              <a:gdLst/>
              <a:ahLst/>
              <a:cxnLst/>
              <a:pathLst>
                <a:path w="3456" h="432">
                  <a:moveTo>
                    <a:pt x="0" y="432"/>
                  </a:moveTo>
                  <a:lnTo>
                    <a:pt x="432" y="0"/>
                  </a:lnTo>
                  <a:lnTo>
                    <a:pt x="864" y="432"/>
                  </a:lnTo>
                  <a:lnTo>
                    <a:pt x="1296" y="0"/>
                  </a:lnTo>
                  <a:lnTo>
                    <a:pt x="1728" y="432"/>
                  </a:lnTo>
                  <a:lnTo>
                    <a:pt x="2160" y="0"/>
                  </a:lnTo>
                  <a:lnTo>
                    <a:pt x="2592" y="432"/>
                  </a:lnTo>
                  <a:lnTo>
                    <a:pt x="3024" y="0"/>
                  </a:lnTo>
                  <a:lnTo>
                    <a:pt x="3456" y="432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76550" name="直接连接符 576549"/>
          <p:cNvSpPr/>
          <p:nvPr/>
        </p:nvSpPr>
        <p:spPr>
          <a:xfrm>
            <a:off x="3384550" y="2855913"/>
            <a:ext cx="0" cy="288925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51" name="直接连接符 576550"/>
          <p:cNvSpPr/>
          <p:nvPr/>
        </p:nvSpPr>
        <p:spPr>
          <a:xfrm flipH="1">
            <a:off x="3276600" y="2892425"/>
            <a:ext cx="107950" cy="7143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52" name="直接连接符 576551"/>
          <p:cNvSpPr/>
          <p:nvPr/>
        </p:nvSpPr>
        <p:spPr>
          <a:xfrm flipH="1">
            <a:off x="3276600" y="2963863"/>
            <a:ext cx="107950" cy="7143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53" name="直接连接符 576552"/>
          <p:cNvSpPr/>
          <p:nvPr/>
        </p:nvSpPr>
        <p:spPr>
          <a:xfrm flipH="1">
            <a:off x="3276600" y="3033713"/>
            <a:ext cx="107950" cy="7143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54" name="直接连接符 576553"/>
          <p:cNvSpPr/>
          <p:nvPr/>
        </p:nvSpPr>
        <p:spPr>
          <a:xfrm>
            <a:off x="3384550" y="3611563"/>
            <a:ext cx="0" cy="288925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55" name="直接连接符 576554"/>
          <p:cNvSpPr/>
          <p:nvPr/>
        </p:nvSpPr>
        <p:spPr>
          <a:xfrm flipH="1">
            <a:off x="3276600" y="3684588"/>
            <a:ext cx="107950" cy="7143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56" name="直接连接符 576555"/>
          <p:cNvSpPr/>
          <p:nvPr/>
        </p:nvSpPr>
        <p:spPr>
          <a:xfrm flipH="1">
            <a:off x="3276600" y="3829050"/>
            <a:ext cx="107950" cy="7143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57" name="直接连接符 576556"/>
          <p:cNvSpPr/>
          <p:nvPr/>
        </p:nvSpPr>
        <p:spPr>
          <a:xfrm flipH="1">
            <a:off x="3276600" y="3756025"/>
            <a:ext cx="107950" cy="7143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76558" name="组合 576557"/>
          <p:cNvGrpSpPr/>
          <p:nvPr/>
        </p:nvGrpSpPr>
        <p:grpSpPr>
          <a:xfrm rot="10800000">
            <a:off x="3348038" y="2889250"/>
            <a:ext cx="1258887" cy="250825"/>
            <a:chOff x="3600" y="1296"/>
            <a:chExt cx="960" cy="432"/>
          </a:xfrm>
        </p:grpSpPr>
        <p:sp>
          <p:nvSpPr>
            <p:cNvPr id="576559" name="任意多边形 576558"/>
            <p:cNvSpPr/>
            <p:nvPr/>
          </p:nvSpPr>
          <p:spPr>
            <a:xfrm>
              <a:off x="3600" y="1296"/>
              <a:ext cx="480" cy="432"/>
            </a:xfrm>
            <a:custGeom>
              <a:avLst/>
              <a:gdLst/>
              <a:ahLst/>
              <a:cxnLst/>
              <a:pathLst>
                <a:path w="3456" h="432">
                  <a:moveTo>
                    <a:pt x="0" y="432"/>
                  </a:moveTo>
                  <a:lnTo>
                    <a:pt x="432" y="0"/>
                  </a:lnTo>
                  <a:lnTo>
                    <a:pt x="864" y="432"/>
                  </a:lnTo>
                  <a:lnTo>
                    <a:pt x="1296" y="0"/>
                  </a:lnTo>
                  <a:lnTo>
                    <a:pt x="1728" y="432"/>
                  </a:lnTo>
                  <a:lnTo>
                    <a:pt x="2160" y="0"/>
                  </a:lnTo>
                  <a:lnTo>
                    <a:pt x="2592" y="432"/>
                  </a:lnTo>
                  <a:lnTo>
                    <a:pt x="3024" y="0"/>
                  </a:lnTo>
                  <a:lnTo>
                    <a:pt x="3456" y="432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76560" name="任意多边形 576559"/>
            <p:cNvSpPr/>
            <p:nvPr/>
          </p:nvSpPr>
          <p:spPr>
            <a:xfrm>
              <a:off x="4080" y="1296"/>
              <a:ext cx="480" cy="432"/>
            </a:xfrm>
            <a:custGeom>
              <a:avLst/>
              <a:gdLst/>
              <a:ahLst/>
              <a:cxnLst/>
              <a:pathLst>
                <a:path w="3456" h="432">
                  <a:moveTo>
                    <a:pt x="0" y="432"/>
                  </a:moveTo>
                  <a:lnTo>
                    <a:pt x="432" y="0"/>
                  </a:lnTo>
                  <a:lnTo>
                    <a:pt x="864" y="432"/>
                  </a:lnTo>
                  <a:lnTo>
                    <a:pt x="1296" y="0"/>
                  </a:lnTo>
                  <a:lnTo>
                    <a:pt x="1728" y="432"/>
                  </a:lnTo>
                  <a:lnTo>
                    <a:pt x="2160" y="0"/>
                  </a:lnTo>
                  <a:lnTo>
                    <a:pt x="2592" y="432"/>
                  </a:lnTo>
                  <a:lnTo>
                    <a:pt x="3024" y="0"/>
                  </a:lnTo>
                  <a:lnTo>
                    <a:pt x="3456" y="432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76561" name="组合 576560"/>
          <p:cNvGrpSpPr/>
          <p:nvPr/>
        </p:nvGrpSpPr>
        <p:grpSpPr>
          <a:xfrm>
            <a:off x="3924300" y="2528888"/>
            <a:ext cx="3673475" cy="1728787"/>
            <a:chOff x="1451" y="2568"/>
            <a:chExt cx="2314" cy="1089"/>
          </a:xfrm>
        </p:grpSpPr>
        <p:grpSp>
          <p:nvGrpSpPr>
            <p:cNvPr id="576562" name="组合 576561"/>
            <p:cNvGrpSpPr/>
            <p:nvPr/>
          </p:nvGrpSpPr>
          <p:grpSpPr>
            <a:xfrm>
              <a:off x="1451" y="2568"/>
              <a:ext cx="2314" cy="1089"/>
              <a:chOff x="2290" y="2636"/>
              <a:chExt cx="2314" cy="1089"/>
            </a:xfrm>
          </p:grpSpPr>
          <p:sp>
            <p:nvSpPr>
              <p:cNvPr id="576563" name="矩形 576562"/>
              <p:cNvSpPr/>
              <p:nvPr/>
            </p:nvSpPr>
            <p:spPr>
              <a:xfrm>
                <a:off x="2925" y="3113"/>
                <a:ext cx="1679" cy="114"/>
              </a:xfrm>
              <a:prstGeom prst="rect">
                <a:avLst/>
              </a:prstGeom>
              <a:noFill/>
              <a:ln w="222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576564" name="组合 576563"/>
              <p:cNvGrpSpPr/>
              <p:nvPr/>
            </p:nvGrpSpPr>
            <p:grpSpPr>
              <a:xfrm rot="10800000">
                <a:off x="2290" y="2636"/>
                <a:ext cx="631" cy="1089"/>
                <a:chOff x="384" y="3072"/>
                <a:chExt cx="480" cy="864"/>
              </a:xfrm>
            </p:grpSpPr>
            <p:sp>
              <p:nvSpPr>
                <p:cNvPr id="576565" name="直接连接符 576564"/>
                <p:cNvSpPr/>
                <p:nvPr/>
              </p:nvSpPr>
              <p:spPr>
                <a:xfrm>
                  <a:off x="384" y="3072"/>
                  <a:ext cx="0" cy="864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66" name="直接连接符 576565"/>
                <p:cNvSpPr/>
                <p:nvPr/>
              </p:nvSpPr>
              <p:spPr>
                <a:xfrm>
                  <a:off x="384" y="3072"/>
                  <a:ext cx="480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67" name="直接连接符 576566"/>
                <p:cNvSpPr/>
                <p:nvPr/>
              </p:nvSpPr>
              <p:spPr>
                <a:xfrm>
                  <a:off x="384" y="3936"/>
                  <a:ext cx="480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68" name="直接连接符 576567"/>
                <p:cNvSpPr/>
                <p:nvPr/>
              </p:nvSpPr>
              <p:spPr>
                <a:xfrm>
                  <a:off x="864" y="3408"/>
                  <a:ext cx="0" cy="192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69" name="直接连接符 576568"/>
                <p:cNvSpPr/>
                <p:nvPr/>
              </p:nvSpPr>
              <p:spPr>
                <a:xfrm>
                  <a:off x="864" y="3792"/>
                  <a:ext cx="0" cy="144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70" name="直接连接符 576569"/>
                <p:cNvSpPr/>
                <p:nvPr/>
              </p:nvSpPr>
              <p:spPr>
                <a:xfrm flipH="1">
                  <a:off x="528" y="3792"/>
                  <a:ext cx="336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71" name="直接连接符 576570"/>
                <p:cNvSpPr/>
                <p:nvPr/>
              </p:nvSpPr>
              <p:spPr>
                <a:xfrm>
                  <a:off x="528" y="3600"/>
                  <a:ext cx="0" cy="192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72" name="直接连接符 576571"/>
                <p:cNvSpPr/>
                <p:nvPr/>
              </p:nvSpPr>
              <p:spPr>
                <a:xfrm>
                  <a:off x="528" y="3216"/>
                  <a:ext cx="0" cy="192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73" name="直接连接符 576572"/>
                <p:cNvSpPr/>
                <p:nvPr/>
              </p:nvSpPr>
              <p:spPr>
                <a:xfrm flipH="1">
                  <a:off x="528" y="3216"/>
                  <a:ext cx="336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74" name="直接连接符 576573"/>
                <p:cNvSpPr/>
                <p:nvPr/>
              </p:nvSpPr>
              <p:spPr>
                <a:xfrm>
                  <a:off x="864" y="3072"/>
                  <a:ext cx="0" cy="144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75" name="直接连接符 576574"/>
                <p:cNvSpPr/>
                <p:nvPr/>
              </p:nvSpPr>
              <p:spPr>
                <a:xfrm flipH="1">
                  <a:off x="528" y="3408"/>
                  <a:ext cx="336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6576" name="直接连接符 576575"/>
                <p:cNvSpPr/>
                <p:nvPr/>
              </p:nvSpPr>
              <p:spPr>
                <a:xfrm flipH="1">
                  <a:off x="528" y="3600"/>
                  <a:ext cx="336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576577" name="组合 576576"/>
            <p:cNvGrpSpPr/>
            <p:nvPr/>
          </p:nvGrpSpPr>
          <p:grpSpPr>
            <a:xfrm>
              <a:off x="3560" y="2681"/>
              <a:ext cx="68" cy="817"/>
              <a:chOff x="3560" y="2681"/>
              <a:chExt cx="68" cy="817"/>
            </a:xfrm>
          </p:grpSpPr>
          <p:sp>
            <p:nvSpPr>
              <p:cNvPr id="576578" name="矩形 576577"/>
              <p:cNvSpPr/>
              <p:nvPr/>
            </p:nvSpPr>
            <p:spPr>
              <a:xfrm>
                <a:off x="3560" y="2681"/>
                <a:ext cx="23" cy="817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76579" name="矩形 576578"/>
              <p:cNvSpPr/>
              <p:nvPr/>
            </p:nvSpPr>
            <p:spPr>
              <a:xfrm>
                <a:off x="3582" y="2681"/>
                <a:ext cx="46" cy="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76580" name="矩形 576579"/>
              <p:cNvSpPr/>
              <p:nvPr/>
            </p:nvSpPr>
            <p:spPr>
              <a:xfrm>
                <a:off x="3582" y="3407"/>
                <a:ext cx="46" cy="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76581" name="组合 576580"/>
            <p:cNvGrpSpPr/>
            <p:nvPr/>
          </p:nvGrpSpPr>
          <p:grpSpPr>
            <a:xfrm>
              <a:off x="3311" y="2682"/>
              <a:ext cx="68" cy="817"/>
              <a:chOff x="3311" y="2682"/>
              <a:chExt cx="68" cy="817"/>
            </a:xfrm>
          </p:grpSpPr>
          <p:sp>
            <p:nvSpPr>
              <p:cNvPr id="576582" name="矩形 576581"/>
              <p:cNvSpPr/>
              <p:nvPr/>
            </p:nvSpPr>
            <p:spPr>
              <a:xfrm>
                <a:off x="3356" y="2682"/>
                <a:ext cx="23" cy="817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76583" name="矩形 576582"/>
              <p:cNvSpPr/>
              <p:nvPr/>
            </p:nvSpPr>
            <p:spPr>
              <a:xfrm>
                <a:off x="3311" y="2682"/>
                <a:ext cx="46" cy="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76584" name="矩形 576583"/>
              <p:cNvSpPr/>
              <p:nvPr/>
            </p:nvSpPr>
            <p:spPr>
              <a:xfrm>
                <a:off x="3311" y="3408"/>
                <a:ext cx="46" cy="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576585" name="组合 576584"/>
          <p:cNvGrpSpPr/>
          <p:nvPr/>
        </p:nvGrpSpPr>
        <p:grpSpPr>
          <a:xfrm>
            <a:off x="7378700" y="3862388"/>
            <a:ext cx="107950" cy="577850"/>
            <a:chOff x="4240" y="3248"/>
            <a:chExt cx="68" cy="364"/>
          </a:xfrm>
        </p:grpSpPr>
        <p:sp>
          <p:nvSpPr>
            <p:cNvPr id="576586" name="矩形 576585"/>
            <p:cNvSpPr/>
            <p:nvPr/>
          </p:nvSpPr>
          <p:spPr>
            <a:xfrm>
              <a:off x="4240" y="3248"/>
              <a:ext cx="46" cy="91"/>
            </a:xfrm>
            <a:prstGeom prst="rect">
              <a:avLst/>
            </a:prstGeom>
            <a:solidFill>
              <a:srgbClr val="00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76587" name="矩形 576586"/>
            <p:cNvSpPr/>
            <p:nvPr/>
          </p:nvSpPr>
          <p:spPr>
            <a:xfrm>
              <a:off x="4286" y="3248"/>
              <a:ext cx="22" cy="364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76588" name="组合 576587"/>
          <p:cNvGrpSpPr/>
          <p:nvPr/>
        </p:nvGrpSpPr>
        <p:grpSpPr>
          <a:xfrm>
            <a:off x="7378700" y="2276475"/>
            <a:ext cx="104775" cy="579438"/>
            <a:chOff x="4468" y="3474"/>
            <a:chExt cx="66" cy="365"/>
          </a:xfrm>
        </p:grpSpPr>
        <p:sp>
          <p:nvSpPr>
            <p:cNvPr id="576589" name="矩形 576588"/>
            <p:cNvSpPr/>
            <p:nvPr/>
          </p:nvSpPr>
          <p:spPr>
            <a:xfrm>
              <a:off x="4512" y="3474"/>
              <a:ext cx="22" cy="364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76590" name="矩形 576589"/>
            <p:cNvSpPr/>
            <p:nvPr/>
          </p:nvSpPr>
          <p:spPr>
            <a:xfrm>
              <a:off x="4468" y="3748"/>
              <a:ext cx="46" cy="91"/>
            </a:xfrm>
            <a:prstGeom prst="rect">
              <a:avLst/>
            </a:prstGeom>
            <a:solidFill>
              <a:srgbClr val="00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76591" name="组合 576590"/>
          <p:cNvGrpSpPr/>
          <p:nvPr/>
        </p:nvGrpSpPr>
        <p:grpSpPr>
          <a:xfrm>
            <a:off x="6262688" y="2278063"/>
            <a:ext cx="107950" cy="577850"/>
            <a:chOff x="4625" y="3587"/>
            <a:chExt cx="68" cy="364"/>
          </a:xfrm>
        </p:grpSpPr>
        <p:sp>
          <p:nvSpPr>
            <p:cNvPr id="576592" name="矩形 576591"/>
            <p:cNvSpPr/>
            <p:nvPr/>
          </p:nvSpPr>
          <p:spPr>
            <a:xfrm>
              <a:off x="4625" y="3587"/>
              <a:ext cx="22" cy="364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76593" name="矩形 576592"/>
            <p:cNvSpPr/>
            <p:nvPr/>
          </p:nvSpPr>
          <p:spPr>
            <a:xfrm>
              <a:off x="4647" y="3860"/>
              <a:ext cx="46" cy="91"/>
            </a:xfrm>
            <a:prstGeom prst="rect">
              <a:avLst/>
            </a:prstGeom>
            <a:solidFill>
              <a:srgbClr val="00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76594" name="直接连接符 576593"/>
          <p:cNvSpPr/>
          <p:nvPr/>
        </p:nvSpPr>
        <p:spPr>
          <a:xfrm>
            <a:off x="2843213" y="3105150"/>
            <a:ext cx="142875" cy="539750"/>
          </a:xfrm>
          <a:prstGeom prst="line">
            <a:avLst/>
          </a:prstGeom>
          <a:ln w="1905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95" name="直接连接符 576594"/>
          <p:cNvSpPr/>
          <p:nvPr/>
        </p:nvSpPr>
        <p:spPr>
          <a:xfrm>
            <a:off x="2914650" y="3105150"/>
            <a:ext cx="142875" cy="539750"/>
          </a:xfrm>
          <a:prstGeom prst="line">
            <a:avLst/>
          </a:prstGeom>
          <a:ln w="1905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96" name="直接连接符 576595"/>
          <p:cNvSpPr/>
          <p:nvPr/>
        </p:nvSpPr>
        <p:spPr>
          <a:xfrm>
            <a:off x="2986088" y="3105150"/>
            <a:ext cx="142875" cy="539750"/>
          </a:xfrm>
          <a:prstGeom prst="line">
            <a:avLst/>
          </a:prstGeom>
          <a:ln w="1905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97" name="直接连接符 576596"/>
          <p:cNvSpPr/>
          <p:nvPr/>
        </p:nvSpPr>
        <p:spPr>
          <a:xfrm>
            <a:off x="3059113" y="3105150"/>
            <a:ext cx="142875" cy="539750"/>
          </a:xfrm>
          <a:prstGeom prst="line">
            <a:avLst/>
          </a:prstGeom>
          <a:ln w="1905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98" name="直接连接符 576597"/>
          <p:cNvSpPr/>
          <p:nvPr/>
        </p:nvSpPr>
        <p:spPr>
          <a:xfrm flipV="1">
            <a:off x="2843213" y="2924175"/>
            <a:ext cx="0" cy="18097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99" name="直接连接符 576598"/>
          <p:cNvSpPr/>
          <p:nvPr/>
        </p:nvSpPr>
        <p:spPr>
          <a:xfrm flipH="1">
            <a:off x="1474788" y="2924175"/>
            <a:ext cx="13684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0" name="直接连接符 576599"/>
          <p:cNvSpPr/>
          <p:nvPr/>
        </p:nvSpPr>
        <p:spPr>
          <a:xfrm flipV="1">
            <a:off x="3201988" y="3644900"/>
            <a:ext cx="0" cy="14287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1" name="直接连接符 576600"/>
          <p:cNvSpPr/>
          <p:nvPr/>
        </p:nvSpPr>
        <p:spPr>
          <a:xfrm>
            <a:off x="935038" y="3787775"/>
            <a:ext cx="226695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2" name="直接连接符 576601"/>
          <p:cNvSpPr/>
          <p:nvPr/>
        </p:nvSpPr>
        <p:spPr>
          <a:xfrm flipH="1">
            <a:off x="935038" y="2924175"/>
            <a:ext cx="2508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3" name="直接连接符 576602"/>
          <p:cNvSpPr/>
          <p:nvPr/>
        </p:nvSpPr>
        <p:spPr>
          <a:xfrm>
            <a:off x="2843213" y="3105150"/>
            <a:ext cx="142875" cy="5397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4" name="直接连接符 576603"/>
          <p:cNvSpPr/>
          <p:nvPr/>
        </p:nvSpPr>
        <p:spPr>
          <a:xfrm>
            <a:off x="2916238" y="3105150"/>
            <a:ext cx="142875" cy="5397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5" name="直接连接符 576604"/>
          <p:cNvSpPr/>
          <p:nvPr/>
        </p:nvSpPr>
        <p:spPr>
          <a:xfrm>
            <a:off x="2987675" y="3105150"/>
            <a:ext cx="142875" cy="5397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6" name="直接连接符 576605"/>
          <p:cNvSpPr/>
          <p:nvPr/>
        </p:nvSpPr>
        <p:spPr>
          <a:xfrm>
            <a:off x="3059113" y="3105150"/>
            <a:ext cx="142875" cy="5397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7" name="直接连接符 576606"/>
          <p:cNvSpPr/>
          <p:nvPr/>
        </p:nvSpPr>
        <p:spPr>
          <a:xfrm flipV="1">
            <a:off x="2843213" y="2924175"/>
            <a:ext cx="0" cy="1809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8" name="直接连接符 576607"/>
          <p:cNvSpPr/>
          <p:nvPr/>
        </p:nvSpPr>
        <p:spPr>
          <a:xfrm flipV="1">
            <a:off x="3203575" y="3644900"/>
            <a:ext cx="0" cy="1428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09" name="直接连接符 576608"/>
          <p:cNvSpPr/>
          <p:nvPr/>
        </p:nvSpPr>
        <p:spPr>
          <a:xfrm>
            <a:off x="900113" y="3789363"/>
            <a:ext cx="226695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10" name="直接连接符 576609"/>
          <p:cNvSpPr/>
          <p:nvPr/>
        </p:nvSpPr>
        <p:spPr>
          <a:xfrm>
            <a:off x="900113" y="2924175"/>
            <a:ext cx="1944687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76611" name="组合 576610"/>
          <p:cNvGrpSpPr/>
          <p:nvPr/>
        </p:nvGrpSpPr>
        <p:grpSpPr>
          <a:xfrm>
            <a:off x="900113" y="2673350"/>
            <a:ext cx="539750" cy="539750"/>
            <a:chOff x="1972" y="3067"/>
            <a:chExt cx="908" cy="907"/>
          </a:xfrm>
        </p:grpSpPr>
        <p:sp>
          <p:nvSpPr>
            <p:cNvPr id="576612" name="直接连接符 576611"/>
            <p:cNvSpPr/>
            <p:nvPr/>
          </p:nvSpPr>
          <p:spPr>
            <a:xfrm flipH="1">
              <a:off x="2426" y="3067"/>
              <a:ext cx="454" cy="45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6613" name="直接连接符 576612"/>
            <p:cNvSpPr/>
            <p:nvPr/>
          </p:nvSpPr>
          <p:spPr>
            <a:xfrm flipH="1">
              <a:off x="1972" y="3520"/>
              <a:ext cx="454" cy="454"/>
            </a:xfrm>
            <a:prstGeom prst="line">
              <a:avLst/>
            </a:prstGeom>
            <a:ln w="9525">
              <a:noFill/>
            </a:ln>
          </p:spPr>
        </p:sp>
      </p:grpSp>
      <p:sp>
        <p:nvSpPr>
          <p:cNvPr id="576615" name="直接连接符 576614"/>
          <p:cNvSpPr/>
          <p:nvPr/>
        </p:nvSpPr>
        <p:spPr>
          <a:xfrm flipV="1">
            <a:off x="6157913" y="2349500"/>
            <a:ext cx="14287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16" name="直接连接符 576615"/>
          <p:cNvSpPr/>
          <p:nvPr/>
        </p:nvSpPr>
        <p:spPr>
          <a:xfrm flipV="1">
            <a:off x="6157913" y="2420938"/>
            <a:ext cx="142875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17" name="直接连接符 576616"/>
          <p:cNvSpPr/>
          <p:nvPr/>
        </p:nvSpPr>
        <p:spPr>
          <a:xfrm flipV="1">
            <a:off x="6157913" y="2492375"/>
            <a:ext cx="14287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18" name="直接连接符 576617"/>
          <p:cNvSpPr/>
          <p:nvPr/>
        </p:nvSpPr>
        <p:spPr>
          <a:xfrm flipV="1">
            <a:off x="6157913" y="4294188"/>
            <a:ext cx="142875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19" name="直接连接符 576618"/>
          <p:cNvSpPr/>
          <p:nvPr/>
        </p:nvSpPr>
        <p:spPr>
          <a:xfrm flipV="1">
            <a:off x="6156325" y="4221163"/>
            <a:ext cx="142875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20" name="直接连接符 576619"/>
          <p:cNvSpPr/>
          <p:nvPr/>
        </p:nvSpPr>
        <p:spPr>
          <a:xfrm flipV="1">
            <a:off x="6156325" y="4149725"/>
            <a:ext cx="14287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21" name="直接连接符 576620"/>
          <p:cNvSpPr/>
          <p:nvPr/>
        </p:nvSpPr>
        <p:spPr>
          <a:xfrm flipV="1">
            <a:off x="7451725" y="2276475"/>
            <a:ext cx="14287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22" name="直接连接符 576621"/>
          <p:cNvSpPr/>
          <p:nvPr/>
        </p:nvSpPr>
        <p:spPr>
          <a:xfrm flipV="1">
            <a:off x="7451725" y="2349500"/>
            <a:ext cx="14287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23" name="直接连接符 576622"/>
          <p:cNvSpPr/>
          <p:nvPr/>
        </p:nvSpPr>
        <p:spPr>
          <a:xfrm flipV="1">
            <a:off x="7451725" y="2420938"/>
            <a:ext cx="142875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24" name="直接连接符 576623"/>
          <p:cNvSpPr/>
          <p:nvPr/>
        </p:nvSpPr>
        <p:spPr>
          <a:xfrm flipV="1">
            <a:off x="7451725" y="4294188"/>
            <a:ext cx="142875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25" name="直接连接符 576624"/>
          <p:cNvSpPr/>
          <p:nvPr/>
        </p:nvSpPr>
        <p:spPr>
          <a:xfrm flipV="1">
            <a:off x="7453313" y="4221163"/>
            <a:ext cx="142875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626" name="直接连接符 576625"/>
          <p:cNvSpPr/>
          <p:nvPr/>
        </p:nvSpPr>
        <p:spPr>
          <a:xfrm flipV="1">
            <a:off x="7451725" y="4149725"/>
            <a:ext cx="14287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576627" name="图片 5766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3284538"/>
            <a:ext cx="36195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6628" name="图片 5766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2852738"/>
            <a:ext cx="215900" cy="200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6629" name="图片 5766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88" y="3644900"/>
            <a:ext cx="288925" cy="144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6630" name="等腰三角形 576629">
            <a:hlinkClick r:id="rId5" action="ppaction://hlinkfile"/>
          </p:cNvPr>
          <p:cNvSpPr/>
          <p:nvPr/>
        </p:nvSpPr>
        <p:spPr>
          <a:xfrm rot="5400000">
            <a:off x="8459788" y="6353175"/>
            <a:ext cx="576262" cy="431800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576633" name="组合 576632"/>
          <p:cNvGrpSpPr/>
          <p:nvPr/>
        </p:nvGrpSpPr>
        <p:grpSpPr>
          <a:xfrm>
            <a:off x="5940425" y="1412875"/>
            <a:ext cx="2592388" cy="720725"/>
            <a:chOff x="3742" y="890"/>
            <a:chExt cx="1633" cy="454"/>
          </a:xfrm>
        </p:grpSpPr>
        <p:sp>
          <p:nvSpPr>
            <p:cNvPr id="576631" name="文本框 576630"/>
            <p:cNvSpPr txBox="1"/>
            <p:nvPr/>
          </p:nvSpPr>
          <p:spPr>
            <a:xfrm>
              <a:off x="3878" y="935"/>
              <a:ext cx="149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i="0" dirty="0">
                  <a:solidFill>
                    <a:srgbClr val="F01302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触点动作</a:t>
              </a:r>
              <a:endParaRPr lang="zh-CN" altLang="en-US" sz="3200" i="0" dirty="0">
                <a:solidFill>
                  <a:srgbClr val="F01302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576632" name="椭圆 576631"/>
            <p:cNvSpPr/>
            <p:nvPr/>
          </p:nvSpPr>
          <p:spPr>
            <a:xfrm>
              <a:off x="3742" y="890"/>
              <a:ext cx="1361" cy="454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76634" name="组合 576633"/>
          <p:cNvGrpSpPr/>
          <p:nvPr/>
        </p:nvGrpSpPr>
        <p:grpSpPr>
          <a:xfrm>
            <a:off x="5724525" y="4724400"/>
            <a:ext cx="2592388" cy="720725"/>
            <a:chOff x="3742" y="890"/>
            <a:chExt cx="1633" cy="454"/>
          </a:xfrm>
        </p:grpSpPr>
        <p:sp>
          <p:nvSpPr>
            <p:cNvPr id="576635" name="文本框 576634"/>
            <p:cNvSpPr txBox="1"/>
            <p:nvPr/>
          </p:nvSpPr>
          <p:spPr>
            <a:xfrm>
              <a:off x="3878" y="935"/>
              <a:ext cx="149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i="0" dirty="0">
                  <a:solidFill>
                    <a:srgbClr val="F01302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触点复位</a:t>
              </a:r>
              <a:endParaRPr lang="zh-CN" altLang="en-US" sz="3200" i="0" dirty="0">
                <a:solidFill>
                  <a:srgbClr val="F01302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576636" name="椭圆 576635"/>
            <p:cNvSpPr/>
            <p:nvPr/>
          </p:nvSpPr>
          <p:spPr>
            <a:xfrm>
              <a:off x="3742" y="890"/>
              <a:ext cx="1361" cy="454"/>
            </a:xfrm>
            <a:prstGeom prst="ellipse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">
                                      <p:cBhvr>
                                        <p:cTn id="6" dur="1000" fill="hold"/>
                                        <p:tgtEl>
                                          <p:spTgt spid="576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7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76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6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7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7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7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76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71895E-6 L -0.05503 -0.0004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76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76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76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76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76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76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76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57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64" dur="2000" fill="hold"/>
                                        <p:tgtEl>
                                          <p:spTgt spid="576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76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76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576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576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576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576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3 -0.00046 L -0.00017 -2.63937E-6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576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76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76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76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76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57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0610" name="标题 5806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四、课堂小结</a:t>
            </a:r>
            <a:endParaRPr lang="zh-CN" altLang="en-US" dirty="0"/>
          </a:p>
        </p:txBody>
      </p:sp>
      <p:pic>
        <p:nvPicPr>
          <p:cNvPr id="580611" name="图片 580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0612" name="图片 580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0726" name="组合 580725"/>
          <p:cNvGrpSpPr/>
          <p:nvPr/>
        </p:nvGrpSpPr>
        <p:grpSpPr>
          <a:xfrm>
            <a:off x="971550" y="1628775"/>
            <a:ext cx="7169150" cy="528638"/>
            <a:chOff x="657" y="1675"/>
            <a:chExt cx="4516" cy="333"/>
          </a:xfrm>
        </p:grpSpPr>
        <p:sp>
          <p:nvSpPr>
            <p:cNvPr id="580727" name="圆角矩形 580726"/>
            <p:cNvSpPr/>
            <p:nvPr/>
          </p:nvSpPr>
          <p:spPr>
            <a:xfrm>
              <a:off x="657" y="1675"/>
              <a:ext cx="4516" cy="333"/>
            </a:xfrm>
            <a:prstGeom prst="roundRect">
              <a:avLst>
                <a:gd name="adj" fmla="val 5444"/>
              </a:avLst>
            </a:prstGeom>
            <a:gradFill rotWithShape="1">
              <a:gsLst>
                <a:gs pos="0">
                  <a:srgbClr val="FFFFFB">
                    <a:gamma/>
                    <a:shade val="87451"/>
                    <a:invGamma/>
                  </a:srgbClr>
                </a:gs>
                <a:gs pos="100000">
                  <a:srgbClr val="FFFFFB"/>
                </a:gs>
              </a:gsLst>
              <a:lin ang="5400000" scaled="1"/>
              <a:tileRect/>
            </a:gradFill>
            <a:ln w="635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92075">
                <a:spcBef>
                  <a:spcPct val="20000"/>
                </a:spcBef>
                <a:buClr>
                  <a:srgbClr val="E1B40C"/>
                </a:buClr>
                <a:buFont typeface="Wingdings" panose="05000000000000000000" pitchFamily="2" charset="2"/>
                <a:buNone/>
              </a:pPr>
              <a:r>
                <a:rPr lang="zh-CN" altLang="en-US" i="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                   </a:t>
              </a:r>
              <a:endParaRPr lang="zh-CN" altLang="en-US" sz="2800" i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80728" name="矩形 580727"/>
            <p:cNvSpPr/>
            <p:nvPr/>
          </p:nvSpPr>
          <p:spPr>
            <a:xfrm>
              <a:off x="748" y="1751"/>
              <a:ext cx="227" cy="1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1400" spc="-70">
                  <a:solidFill>
                    <a:schemeClr val="hlink"/>
                  </a:solidFill>
                  <a:latin typeface="Arial Black" panose="020B0A04020102020204" charset="0"/>
                  <a:ea typeface="Arial Black" panose="020B0A04020102020204" charset="0"/>
                </a:rPr>
                <a:t>01</a:t>
              </a:r>
              <a:endParaRPr lang="zh-CN" altLang="en-US" sz="1400" spc="-70">
                <a:solidFill>
                  <a:schemeClr val="hlink"/>
                </a:solidFill>
                <a:latin typeface="Arial Black" panose="020B0A04020102020204" charset="0"/>
                <a:ea typeface="Arial Black" panose="020B0A04020102020204" charset="0"/>
              </a:endParaRPr>
            </a:p>
          </p:txBody>
        </p:sp>
      </p:grpSp>
      <p:grpSp>
        <p:nvGrpSpPr>
          <p:cNvPr id="580729" name="组合 580728"/>
          <p:cNvGrpSpPr/>
          <p:nvPr/>
        </p:nvGrpSpPr>
        <p:grpSpPr>
          <a:xfrm>
            <a:off x="971550" y="2924175"/>
            <a:ext cx="7169150" cy="528638"/>
            <a:chOff x="657" y="1675"/>
            <a:chExt cx="4516" cy="333"/>
          </a:xfrm>
        </p:grpSpPr>
        <p:sp>
          <p:nvSpPr>
            <p:cNvPr id="580730" name="圆角矩形 580729"/>
            <p:cNvSpPr/>
            <p:nvPr/>
          </p:nvSpPr>
          <p:spPr>
            <a:xfrm>
              <a:off x="657" y="1675"/>
              <a:ext cx="4516" cy="333"/>
            </a:xfrm>
            <a:prstGeom prst="roundRect">
              <a:avLst>
                <a:gd name="adj" fmla="val 5444"/>
              </a:avLst>
            </a:prstGeom>
            <a:gradFill rotWithShape="1">
              <a:gsLst>
                <a:gs pos="0">
                  <a:srgbClr val="FFFFFB">
                    <a:gamma/>
                    <a:shade val="87451"/>
                    <a:invGamma/>
                  </a:srgbClr>
                </a:gs>
                <a:gs pos="100000">
                  <a:srgbClr val="FFFFFB"/>
                </a:gs>
              </a:gsLst>
              <a:lin ang="5400000" scaled="1"/>
              <a:tileRect/>
            </a:gradFill>
            <a:ln w="635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92075">
                <a:spcBef>
                  <a:spcPct val="20000"/>
                </a:spcBef>
                <a:buClr>
                  <a:srgbClr val="E1B40C"/>
                </a:buClr>
                <a:buFont typeface="Wingdings" panose="05000000000000000000" pitchFamily="2" charset="2"/>
                <a:buNone/>
              </a:pPr>
              <a:r>
                <a:rPr lang="zh-CN" altLang="en-US" i="0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</a:rPr>
                <a:t>            </a:t>
              </a:r>
              <a:endParaRPr lang="zh-CN" altLang="en-US" sz="2800" i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80731" name="矩形 580730"/>
            <p:cNvSpPr/>
            <p:nvPr/>
          </p:nvSpPr>
          <p:spPr>
            <a:xfrm>
              <a:off x="748" y="1751"/>
              <a:ext cx="227" cy="1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1400" spc="-70">
                  <a:solidFill>
                    <a:schemeClr val="hlink"/>
                  </a:solidFill>
                  <a:latin typeface="Arial Black" panose="020B0A04020102020204" charset="0"/>
                  <a:ea typeface="Arial Black" panose="020B0A04020102020204" charset="0"/>
                </a:rPr>
                <a:t>02</a:t>
              </a:r>
              <a:endParaRPr lang="zh-CN" altLang="en-US" sz="1400" spc="-70">
                <a:solidFill>
                  <a:schemeClr val="hlink"/>
                </a:solidFill>
                <a:latin typeface="Arial Black" panose="020B0A04020102020204" charset="0"/>
                <a:ea typeface="Arial Black" panose="020B0A04020102020204" charset="0"/>
              </a:endParaRPr>
            </a:p>
          </p:txBody>
        </p:sp>
      </p:grpSp>
      <p:grpSp>
        <p:nvGrpSpPr>
          <p:cNvPr id="580732" name="组合 580731"/>
          <p:cNvGrpSpPr/>
          <p:nvPr/>
        </p:nvGrpSpPr>
        <p:grpSpPr>
          <a:xfrm>
            <a:off x="1042988" y="4149725"/>
            <a:ext cx="7169150" cy="528638"/>
            <a:chOff x="657" y="1675"/>
            <a:chExt cx="4516" cy="333"/>
          </a:xfrm>
        </p:grpSpPr>
        <p:sp>
          <p:nvSpPr>
            <p:cNvPr id="580733" name="圆角矩形 580732"/>
            <p:cNvSpPr/>
            <p:nvPr/>
          </p:nvSpPr>
          <p:spPr>
            <a:xfrm>
              <a:off x="657" y="1675"/>
              <a:ext cx="4516" cy="333"/>
            </a:xfrm>
            <a:prstGeom prst="roundRect">
              <a:avLst>
                <a:gd name="adj" fmla="val 5444"/>
              </a:avLst>
            </a:prstGeom>
            <a:gradFill rotWithShape="1">
              <a:gsLst>
                <a:gs pos="0">
                  <a:srgbClr val="FFFFFB">
                    <a:gamma/>
                    <a:shade val="87451"/>
                    <a:invGamma/>
                  </a:srgbClr>
                </a:gs>
                <a:gs pos="100000">
                  <a:srgbClr val="FFFFFB"/>
                </a:gs>
              </a:gsLst>
              <a:lin ang="5400000" scaled="1"/>
              <a:tileRect/>
            </a:gradFill>
            <a:ln w="635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92075">
                <a:spcBef>
                  <a:spcPct val="20000"/>
                </a:spcBef>
                <a:buClr>
                  <a:srgbClr val="E1B40C"/>
                </a:buClr>
                <a:buFont typeface="Wingdings" panose="05000000000000000000" pitchFamily="2" charset="2"/>
                <a:buNone/>
              </a:pPr>
              <a:r>
                <a:rPr lang="zh-CN" altLang="en-US" i="0" dirty="0">
                  <a:solidFill>
                    <a:srgbClr val="000000"/>
                  </a:solidFill>
                  <a:latin typeface="Arial" panose="020B0604020202020204" pitchFamily="34" charset="0"/>
                </a:rPr>
                <a:t>                      </a:t>
              </a:r>
              <a:endParaRPr lang="zh-CN" altLang="en-US" sz="2800" i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580734" name="矩形 580733"/>
            <p:cNvSpPr/>
            <p:nvPr/>
          </p:nvSpPr>
          <p:spPr>
            <a:xfrm>
              <a:off x="748" y="1751"/>
              <a:ext cx="227" cy="1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1400" spc="-70">
                  <a:solidFill>
                    <a:schemeClr val="hlink"/>
                  </a:solidFill>
                  <a:latin typeface="Arial Black" panose="020B0A04020102020204" charset="0"/>
                  <a:ea typeface="Arial Black" panose="020B0A04020102020204" charset="0"/>
                </a:rPr>
                <a:t>03</a:t>
              </a:r>
              <a:endParaRPr lang="zh-CN" altLang="en-US" sz="1400" spc="-70">
                <a:solidFill>
                  <a:schemeClr val="hlink"/>
                </a:solidFill>
                <a:latin typeface="Arial Black" panose="020B0A04020102020204" charset="0"/>
                <a:ea typeface="Arial Black" panose="020B0A04020102020204" charset="0"/>
              </a:endParaRPr>
            </a:p>
          </p:txBody>
        </p:sp>
      </p:grpSp>
      <p:sp>
        <p:nvSpPr>
          <p:cNvPr id="580735" name="矩形 580734"/>
          <p:cNvSpPr/>
          <p:nvPr/>
        </p:nvSpPr>
        <p:spPr>
          <a:xfrm>
            <a:off x="2339975" y="1614488"/>
            <a:ext cx="59039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i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电磁式继电器的结构</a:t>
            </a:r>
            <a:endParaRPr lang="zh-CN" altLang="en-US" sz="2800" i="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0736" name="矩形 580735"/>
          <p:cNvSpPr/>
          <p:nvPr/>
        </p:nvSpPr>
        <p:spPr>
          <a:xfrm>
            <a:off x="2411413" y="2924175"/>
            <a:ext cx="5761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i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常开触点、常闭触点</a:t>
            </a:r>
            <a:endParaRPr lang="zh-CN" altLang="en-US" sz="2800" i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0737" name="矩形 580736"/>
          <p:cNvSpPr/>
          <p:nvPr/>
        </p:nvSpPr>
        <p:spPr>
          <a:xfrm>
            <a:off x="2413000" y="4133850"/>
            <a:ext cx="59039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i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电磁式继电器的工作原理</a:t>
            </a:r>
            <a:endParaRPr lang="zh-CN" altLang="en-US" sz="2800" i="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1636" name="图片 5816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557338"/>
            <a:ext cx="5821363" cy="342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1637" name="文本框 581636"/>
          <p:cNvSpPr txBox="1"/>
          <p:nvPr/>
        </p:nvSpPr>
        <p:spPr>
          <a:xfrm>
            <a:off x="3635375" y="5445125"/>
            <a:ext cx="28082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i="0" dirty="0">
                <a:solidFill>
                  <a:srgbClr val="F0130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短路环</a:t>
            </a:r>
            <a:endParaRPr lang="zh-CN" altLang="en-US" sz="3200" i="0" dirty="0">
              <a:solidFill>
                <a:srgbClr val="F0130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1639" name="直接连接符 581638"/>
          <p:cNvSpPr/>
          <p:nvPr/>
        </p:nvSpPr>
        <p:spPr>
          <a:xfrm flipV="1">
            <a:off x="4716463" y="4221163"/>
            <a:ext cx="1584325" cy="1152525"/>
          </a:xfrm>
          <a:prstGeom prst="line">
            <a:avLst/>
          </a:prstGeom>
          <a:ln w="476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1640" name="直接连接符 581639"/>
          <p:cNvSpPr/>
          <p:nvPr/>
        </p:nvSpPr>
        <p:spPr>
          <a:xfrm flipH="1" flipV="1">
            <a:off x="2555875" y="4149725"/>
            <a:ext cx="1511300" cy="1223963"/>
          </a:xfrm>
          <a:prstGeom prst="line">
            <a:avLst/>
          </a:prstGeom>
          <a:ln w="47625" cap="flat" cmpd="sng">
            <a:solidFill>
              <a:srgbClr val="F01302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581641" name="图片 5816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1642" name="图片 5816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1643" name="标题 581642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五、课后思考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1463" name="矩形 531462"/>
          <p:cNvSpPr/>
          <p:nvPr/>
        </p:nvSpPr>
        <p:spPr>
          <a:xfrm>
            <a:off x="827088" y="4941888"/>
            <a:ext cx="1150937" cy="612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1400" b="1" spc="-7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双击此处</a:t>
            </a:r>
            <a:endParaRPr lang="zh-CN" altLang="en-US" sz="1400" b="1" spc="-70"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1400" b="1" spc="-7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添加文字</a:t>
            </a:r>
            <a:endParaRPr lang="zh-CN" altLang="en-US" sz="1400" b="1" spc="-70"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1464" name="矩形 531463"/>
          <p:cNvSpPr/>
          <p:nvPr/>
        </p:nvSpPr>
        <p:spPr>
          <a:xfrm>
            <a:off x="1984375" y="3222625"/>
            <a:ext cx="2587625" cy="350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1400" b="1" spc="-7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双击此处替换图片</a:t>
            </a:r>
            <a:endParaRPr lang="zh-CN" altLang="en-US" sz="1400" b="1" spc="-7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31470" name="图片 5314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1471" name="图片 5314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1472" name="矩形 531471"/>
          <p:cNvSpPr/>
          <p:nvPr/>
        </p:nvSpPr>
        <p:spPr>
          <a:xfrm>
            <a:off x="2339975" y="2708275"/>
            <a:ext cx="4321175" cy="20574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p>
            <a:pPr algn="ctr"/>
            <a:r>
              <a:rPr lang="zh-CN" altLang="en-US" sz="8000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  <a:tileRect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谢谢！</a:t>
            </a:r>
            <a:endParaRPr lang="zh-CN" altLang="en-US" sz="8000"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  <a:tileRect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8690" name="矩形 408689"/>
          <p:cNvSpPr/>
          <p:nvPr/>
        </p:nvSpPr>
        <p:spPr>
          <a:xfrm>
            <a:off x="0" y="981075"/>
            <a:ext cx="9144000" cy="5876925"/>
          </a:xfrm>
          <a:prstGeom prst="rect">
            <a:avLst/>
          </a:prstGeom>
          <a:solidFill>
            <a:srgbClr val="0000FF">
              <a:alpha val="44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08578" name="标题 408577"/>
          <p:cNvSpPr>
            <a:spLocks noGrp="1"/>
          </p:cNvSpPr>
          <p:nvPr>
            <p:ph type="title"/>
          </p:nvPr>
        </p:nvSpPr>
        <p:spPr>
          <a:xfrm>
            <a:off x="179388" y="188913"/>
            <a:ext cx="5903912" cy="574675"/>
          </a:xfrm>
          <a:ln/>
        </p:spPr>
        <p:txBody>
          <a:bodyPr anchor="ctr"/>
          <a:p>
            <a:r>
              <a:rPr lang="zh-CN" altLang="en-US" dirty="0"/>
              <a:t>一、情境导入</a:t>
            </a:r>
            <a:endParaRPr lang="zh-CN" altLang="en-US" dirty="0">
              <a:solidFill>
                <a:schemeClr val="folHlink"/>
              </a:solidFill>
            </a:endParaRPr>
          </a:p>
        </p:txBody>
      </p:sp>
      <p:pic>
        <p:nvPicPr>
          <p:cNvPr id="408682" name="图片 4086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8683" name="图片 4086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8693" name="图片 408692" descr="空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844675"/>
            <a:ext cx="4133850" cy="3135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8694" name="图片 408693" descr="冰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773238"/>
            <a:ext cx="3563938" cy="3563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8695" name="图片 408694" descr="汽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13" y="1285875"/>
            <a:ext cx="7704137" cy="523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8696" name="图片 408695" descr="车床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" y="1268413"/>
            <a:ext cx="8388350" cy="5240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408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408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408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0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8562" name="矩形 578561"/>
          <p:cNvSpPr/>
          <p:nvPr/>
        </p:nvSpPr>
        <p:spPr>
          <a:xfrm>
            <a:off x="0" y="981075"/>
            <a:ext cx="9144000" cy="5876925"/>
          </a:xfrm>
          <a:prstGeom prst="rect">
            <a:avLst/>
          </a:prstGeom>
          <a:solidFill>
            <a:srgbClr val="0000FF">
              <a:alpha val="44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78563" name="标题 578562"/>
          <p:cNvSpPr>
            <a:spLocks noGrp="1"/>
          </p:cNvSpPr>
          <p:nvPr>
            <p:ph type="title"/>
          </p:nvPr>
        </p:nvSpPr>
        <p:spPr>
          <a:xfrm>
            <a:off x="179388" y="188913"/>
            <a:ext cx="5903912" cy="574675"/>
          </a:xfrm>
          <a:ln/>
        </p:spPr>
        <p:txBody>
          <a:bodyPr anchor="ctr"/>
          <a:p>
            <a:r>
              <a:rPr lang="zh-CN" altLang="en-US" dirty="0"/>
              <a:t>一、情境导入</a:t>
            </a:r>
            <a:endParaRPr lang="zh-CN" altLang="en-US" dirty="0">
              <a:solidFill>
                <a:schemeClr val="folHlink"/>
              </a:solidFill>
            </a:endParaRPr>
          </a:p>
        </p:txBody>
      </p:sp>
      <p:pic>
        <p:nvPicPr>
          <p:cNvPr id="578564" name="图片 5785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8565" name="图片 5785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8566" name="图片 578565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1123950"/>
            <a:ext cx="5257800" cy="5257800"/>
          </a:xfrm>
          <a:prstGeom prst="rect">
            <a:avLst/>
          </a:prstGeom>
          <a:noFill/>
          <a:ln w="25400">
            <a:noFill/>
          </a:ln>
        </p:spPr>
      </p:pic>
      <p:pic>
        <p:nvPicPr>
          <p:cNvPr id="578567" name="图片 578566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175" y="1052513"/>
            <a:ext cx="5545138" cy="5534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78570" name="组合 578569"/>
          <p:cNvGrpSpPr/>
          <p:nvPr/>
        </p:nvGrpSpPr>
        <p:grpSpPr>
          <a:xfrm>
            <a:off x="323850" y="1844675"/>
            <a:ext cx="8677275" cy="4079875"/>
            <a:chOff x="204" y="1162"/>
            <a:chExt cx="5466" cy="2570"/>
          </a:xfrm>
        </p:grpSpPr>
        <p:pic>
          <p:nvPicPr>
            <p:cNvPr id="578568" name="图片 5785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4" y="1162"/>
              <a:ext cx="2722" cy="25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8569" name="图片 57856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71" y="1162"/>
              <a:ext cx="2699" cy="252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7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578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7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78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78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7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82" name="标题 583681"/>
          <p:cNvSpPr>
            <a:spLocks noGrp="1"/>
          </p:cNvSpPr>
          <p:nvPr>
            <p:ph type="title"/>
          </p:nvPr>
        </p:nvSpPr>
        <p:spPr>
          <a:xfrm>
            <a:off x="179388" y="188913"/>
            <a:ext cx="5903912" cy="574675"/>
          </a:xfrm>
          <a:ln/>
        </p:spPr>
        <p:txBody>
          <a:bodyPr anchor="ctr"/>
          <a:p>
            <a:r>
              <a:rPr lang="zh-CN" altLang="en-US" dirty="0"/>
              <a:t>一、情境导入</a:t>
            </a:r>
            <a:endParaRPr lang="zh-CN" altLang="en-US" dirty="0">
              <a:solidFill>
                <a:schemeClr val="folHlink"/>
              </a:solidFill>
            </a:endParaRPr>
          </a:p>
        </p:txBody>
      </p:sp>
      <p:pic>
        <p:nvPicPr>
          <p:cNvPr id="583683" name="图片 5836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684" name="图片 5836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685" name="图片 583684" descr="空调电路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196975"/>
            <a:ext cx="8280400" cy="5205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686" name="椭圆 583685"/>
          <p:cNvSpPr/>
          <p:nvPr/>
        </p:nvSpPr>
        <p:spPr>
          <a:xfrm>
            <a:off x="4356100" y="2636838"/>
            <a:ext cx="2447925" cy="863600"/>
          </a:xfrm>
          <a:prstGeom prst="ellipse">
            <a:avLst/>
          </a:prstGeom>
          <a:noFill/>
          <a:ln w="73025" cap="flat" cmpd="sng">
            <a:solidFill>
              <a:srgbClr val="F0130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3687" name="等腰三角形 583686">
            <a:hlinkClick r:id="rId3" action="ppaction://hlinkfile"/>
          </p:cNvPr>
          <p:cNvSpPr/>
          <p:nvPr/>
        </p:nvSpPr>
        <p:spPr>
          <a:xfrm rot="5400000">
            <a:off x="7561263" y="6534150"/>
            <a:ext cx="358775" cy="2889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3688" name="等腰三角形 583687">
            <a:hlinkClick r:id="rId4" action="ppaction://hlinkfile"/>
          </p:cNvPr>
          <p:cNvSpPr/>
          <p:nvPr/>
        </p:nvSpPr>
        <p:spPr>
          <a:xfrm rot="5400000">
            <a:off x="7921625" y="6534150"/>
            <a:ext cx="358775" cy="2889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8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7298" name="标题 5672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二、什么是电磁式继电器</a:t>
            </a:r>
            <a:endParaRPr lang="zh-CN" altLang="en-US" dirty="0"/>
          </a:p>
        </p:txBody>
      </p:sp>
      <p:sp>
        <p:nvSpPr>
          <p:cNvPr id="567299" name="任意多边形 567298"/>
          <p:cNvSpPr/>
          <p:nvPr/>
        </p:nvSpPr>
        <p:spPr>
          <a:xfrm>
            <a:off x="1116013" y="5734050"/>
            <a:ext cx="6840537" cy="203200"/>
          </a:xfrm>
          <a:custGeom>
            <a:avLst/>
            <a:gdLst>
              <a:gd name="txL" fmla="*/ 2941 w 21600"/>
              <a:gd name="txT" fmla="*/ 2941 h 21600"/>
              <a:gd name="txR" fmla="*/ 18658 w 21600"/>
              <a:gd name="txB" fmla="*/ 18658 h 21600"/>
            </a:gdLst>
            <a:ahLst/>
            <a:cxnLst>
              <a:cxn ang="0">
                <a:pos x="20458" y="10800"/>
              </a:cxn>
              <a:cxn ang="90">
                <a:pos x="10800" y="21600"/>
              </a:cxn>
              <a:cxn ang="180">
                <a:pos x="1141" y="10800"/>
              </a:cxn>
              <a:cxn ang="270">
                <a:pos x="10800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2283" y="21600"/>
                </a:lnTo>
                <a:lnTo>
                  <a:pt x="1931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333333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7300" name="圆角矩形 567299"/>
          <p:cNvSpPr/>
          <p:nvPr/>
        </p:nvSpPr>
        <p:spPr>
          <a:xfrm>
            <a:off x="1042988" y="1557338"/>
            <a:ext cx="6873875" cy="4321175"/>
          </a:xfrm>
          <a:prstGeom prst="roundRect">
            <a:avLst>
              <a:gd name="adj" fmla="val 1324"/>
            </a:avLst>
          </a:prstGeom>
          <a:gradFill rotWithShape="1">
            <a:gsLst>
              <a:gs pos="0">
                <a:srgbClr val="FFFFFF">
                  <a:alpha val="10001"/>
                </a:srgbClr>
              </a:gs>
              <a:gs pos="100000">
                <a:srgbClr val="B2B2B2"/>
              </a:gs>
            </a:gsLst>
            <a:lin ang="27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endParaRPr lang="zh-CN" altLang="en-US" i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567309" name="图片 5673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3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7310" name="图片 567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7311" name="文本框 567310"/>
          <p:cNvSpPr txBox="1"/>
          <p:nvPr/>
        </p:nvSpPr>
        <p:spPr>
          <a:xfrm>
            <a:off x="1476375" y="2276475"/>
            <a:ext cx="611981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i="0" dirty="0">
                <a:latin typeface="Arial" panose="020B0604020202020204" pitchFamily="34" charset="0"/>
              </a:rPr>
              <a:t>利用电磁原理控制电路“</a:t>
            </a:r>
            <a:r>
              <a:rPr lang="zh-CN" altLang="en-US" sz="3600" i="0" dirty="0">
                <a:solidFill>
                  <a:srgbClr val="F01302"/>
                </a:solidFill>
                <a:latin typeface="Arial" panose="020B0604020202020204" pitchFamily="34" charset="0"/>
              </a:rPr>
              <a:t>接通</a:t>
            </a:r>
            <a:r>
              <a:rPr lang="zh-CN" altLang="en-US" sz="3600" i="0" dirty="0">
                <a:latin typeface="Arial" panose="020B0604020202020204" pitchFamily="34" charset="0"/>
              </a:rPr>
              <a:t>”或“</a:t>
            </a:r>
            <a:r>
              <a:rPr lang="zh-CN" altLang="en-US" sz="3600" i="0" dirty="0">
                <a:solidFill>
                  <a:srgbClr val="F01302"/>
                </a:solidFill>
                <a:latin typeface="Arial" panose="020B0604020202020204" pitchFamily="34" charset="0"/>
              </a:rPr>
              <a:t>断开</a:t>
            </a:r>
            <a:r>
              <a:rPr lang="zh-CN" altLang="en-US" sz="3600" i="0" dirty="0">
                <a:latin typeface="Arial" panose="020B0604020202020204" pitchFamily="34" charset="0"/>
              </a:rPr>
              <a:t>”的一种</a:t>
            </a:r>
            <a:r>
              <a:rPr lang="zh-CN" altLang="en-US" sz="3600" i="0" dirty="0">
                <a:solidFill>
                  <a:srgbClr val="F01302"/>
                </a:solidFill>
                <a:latin typeface="Arial" panose="020B0604020202020204" pitchFamily="34" charset="0"/>
              </a:rPr>
              <a:t>开关</a:t>
            </a:r>
            <a:r>
              <a:rPr lang="zh-CN" altLang="en-US" sz="3600" i="0" dirty="0">
                <a:latin typeface="Arial" panose="020B0604020202020204" pitchFamily="34" charset="0"/>
              </a:rPr>
              <a:t>电器。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567313" name="下箭头 567312"/>
          <p:cNvSpPr/>
          <p:nvPr/>
        </p:nvSpPr>
        <p:spPr>
          <a:xfrm>
            <a:off x="4140200" y="3429000"/>
            <a:ext cx="215900" cy="719138"/>
          </a:xfrm>
          <a:prstGeom prst="downArrow">
            <a:avLst>
              <a:gd name="adj1" fmla="val 50000"/>
              <a:gd name="adj2" fmla="val 83272"/>
            </a:avLst>
          </a:prstGeom>
          <a:solidFill>
            <a:srgbClr val="99C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7344" name="椭圆 302120"/>
          <p:cNvSpPr/>
          <p:nvPr/>
        </p:nvSpPr>
        <p:spPr>
          <a:xfrm>
            <a:off x="3419475" y="4149725"/>
            <a:ext cx="1655763" cy="1655763"/>
          </a:xfrm>
          <a:prstGeom prst="ellipse">
            <a:avLst/>
          </a:prstGeom>
          <a:solidFill>
            <a:srgbClr val="3399FF"/>
          </a:solidFill>
          <a:ln w="9525">
            <a:noFill/>
          </a:ln>
        </p:spPr>
        <p:txBody>
          <a:bodyPr/>
          <a:p>
            <a:pPr algn="ctr">
              <a:buFont typeface="Arial" panose="020B0604020202020204" pitchFamily="34" charset="0"/>
              <a:buNone/>
            </a:pPr>
            <a:endParaRPr lang="zh-CN" altLang="en-US" sz="3600" b="0" i="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67347" name="文本框 567346"/>
          <p:cNvSpPr txBox="1"/>
          <p:nvPr/>
        </p:nvSpPr>
        <p:spPr>
          <a:xfrm>
            <a:off x="3779838" y="4292600"/>
            <a:ext cx="11509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i="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控制</a:t>
            </a:r>
            <a:endParaRPr lang="zh-CN" altLang="en-US" sz="3200" i="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i="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保护</a:t>
            </a:r>
            <a:endParaRPr lang="zh-CN" altLang="en-US" sz="3200" i="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7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7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6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7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311" grpId="0"/>
      <p:bldP spid="567344" grpId="0" animBg="1"/>
      <p:bldP spid="5673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8322" name="标题 5683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二、电磁式继电器的结构</a:t>
            </a:r>
            <a:endParaRPr lang="zh-CN" altLang="en-US" dirty="0"/>
          </a:p>
        </p:txBody>
      </p:sp>
      <p:pic>
        <p:nvPicPr>
          <p:cNvPr id="568378" name="图片 5683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8379" name="图片 568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68383" name="组合 568382"/>
          <p:cNvGrpSpPr/>
          <p:nvPr/>
        </p:nvGrpSpPr>
        <p:grpSpPr>
          <a:xfrm>
            <a:off x="1042988" y="2060575"/>
            <a:ext cx="7632700" cy="528638"/>
            <a:chOff x="657" y="1675"/>
            <a:chExt cx="4516" cy="333"/>
          </a:xfrm>
        </p:grpSpPr>
        <p:sp>
          <p:nvSpPr>
            <p:cNvPr id="568384" name="圆角矩形 568383"/>
            <p:cNvSpPr/>
            <p:nvPr/>
          </p:nvSpPr>
          <p:spPr>
            <a:xfrm>
              <a:off x="657" y="1675"/>
              <a:ext cx="4516" cy="333"/>
            </a:xfrm>
            <a:prstGeom prst="roundRect">
              <a:avLst>
                <a:gd name="adj" fmla="val 5444"/>
              </a:avLst>
            </a:prstGeom>
            <a:gradFill rotWithShape="1">
              <a:gsLst>
                <a:gs pos="0">
                  <a:srgbClr val="FFFFFB">
                    <a:gamma/>
                    <a:shade val="87451"/>
                    <a:invGamma/>
                  </a:srgbClr>
                </a:gs>
                <a:gs pos="100000">
                  <a:srgbClr val="FFFFFB"/>
                </a:gs>
              </a:gsLst>
              <a:lin ang="5400000" scaled="1"/>
              <a:tileRect/>
            </a:gradFill>
            <a:ln w="635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92075">
                <a:spcBef>
                  <a:spcPct val="20000"/>
                </a:spcBef>
                <a:buClr>
                  <a:srgbClr val="E1B40C"/>
                </a:buClr>
                <a:buFont typeface="Wingdings" panose="05000000000000000000" pitchFamily="2" charset="2"/>
                <a:buNone/>
              </a:pPr>
              <a:r>
                <a:rPr lang="zh-CN" altLang="en-US" sz="2400" i="0" dirty="0">
                  <a:latin typeface="Arial" panose="020B0604020202020204" pitchFamily="34" charset="0"/>
                  <a:ea typeface="黑体" panose="02010609060101010101" pitchFamily="2" charset="-122"/>
                </a:rPr>
                <a:t>        </a:t>
              </a:r>
              <a:endParaRPr lang="zh-CN" altLang="en-US" sz="2400" i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568385" name="矩形 568384"/>
            <p:cNvSpPr/>
            <p:nvPr/>
          </p:nvSpPr>
          <p:spPr>
            <a:xfrm>
              <a:off x="748" y="1751"/>
              <a:ext cx="227" cy="1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1400" spc="-70">
                  <a:solidFill>
                    <a:schemeClr val="hlink"/>
                  </a:solidFill>
                  <a:latin typeface="Arial Black" panose="020B0A04020102020204" charset="0"/>
                  <a:ea typeface="Arial Black" panose="020B0A04020102020204" charset="0"/>
                </a:rPr>
                <a:t>01</a:t>
              </a:r>
              <a:endParaRPr lang="zh-CN" altLang="en-US" sz="1400" spc="-70">
                <a:solidFill>
                  <a:schemeClr val="hlink"/>
                </a:solidFill>
                <a:latin typeface="Arial Black" panose="020B0A04020102020204" charset="0"/>
                <a:ea typeface="Arial Black" panose="020B0A04020102020204" charset="0"/>
              </a:endParaRPr>
            </a:p>
          </p:txBody>
        </p:sp>
      </p:grpSp>
      <p:grpSp>
        <p:nvGrpSpPr>
          <p:cNvPr id="568386" name="组合 568385"/>
          <p:cNvGrpSpPr/>
          <p:nvPr/>
        </p:nvGrpSpPr>
        <p:grpSpPr>
          <a:xfrm>
            <a:off x="1042988" y="3068638"/>
            <a:ext cx="7705725" cy="528637"/>
            <a:chOff x="657" y="1675"/>
            <a:chExt cx="4516" cy="333"/>
          </a:xfrm>
        </p:grpSpPr>
        <p:sp>
          <p:nvSpPr>
            <p:cNvPr id="568387" name="圆角矩形 568386"/>
            <p:cNvSpPr/>
            <p:nvPr/>
          </p:nvSpPr>
          <p:spPr>
            <a:xfrm>
              <a:off x="657" y="1675"/>
              <a:ext cx="4516" cy="333"/>
            </a:xfrm>
            <a:prstGeom prst="roundRect">
              <a:avLst>
                <a:gd name="adj" fmla="val 5444"/>
              </a:avLst>
            </a:prstGeom>
            <a:gradFill rotWithShape="1">
              <a:gsLst>
                <a:gs pos="0">
                  <a:srgbClr val="FFFFFB">
                    <a:gamma/>
                    <a:shade val="87451"/>
                    <a:invGamma/>
                  </a:srgbClr>
                </a:gs>
                <a:gs pos="100000">
                  <a:srgbClr val="FFFFFB"/>
                </a:gs>
              </a:gsLst>
              <a:lin ang="5400000" scaled="1"/>
              <a:tileRect/>
            </a:gradFill>
            <a:ln w="635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92075">
                <a:spcBef>
                  <a:spcPct val="20000"/>
                </a:spcBef>
                <a:buClr>
                  <a:srgbClr val="E1B40C"/>
                </a:buClr>
                <a:buFont typeface="Wingdings" panose="05000000000000000000" pitchFamily="2" charset="2"/>
                <a:buNone/>
              </a:pPr>
              <a:r>
                <a:rPr lang="zh-CN" altLang="en-US" sz="2400" i="0" dirty="0">
                  <a:latin typeface="Arial" panose="020B0604020202020204" pitchFamily="34" charset="0"/>
                  <a:ea typeface="黑体" panose="02010609060101010101" pitchFamily="2" charset="-122"/>
                </a:rPr>
                <a:t>        </a:t>
              </a:r>
              <a:endParaRPr lang="zh-CN" altLang="en-US" sz="2400" i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568388" name="矩形 568387"/>
            <p:cNvSpPr/>
            <p:nvPr/>
          </p:nvSpPr>
          <p:spPr>
            <a:xfrm>
              <a:off x="748" y="1751"/>
              <a:ext cx="227" cy="1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1400" spc="-70">
                  <a:solidFill>
                    <a:schemeClr val="hlink"/>
                  </a:solidFill>
                  <a:latin typeface="Arial Black" panose="020B0A04020102020204" charset="0"/>
                  <a:ea typeface="Arial Black" panose="020B0A04020102020204" charset="0"/>
                </a:rPr>
                <a:t>02</a:t>
              </a:r>
              <a:endParaRPr lang="zh-CN" altLang="en-US" sz="1400" spc="-70">
                <a:solidFill>
                  <a:schemeClr val="hlink"/>
                </a:solidFill>
                <a:latin typeface="Arial Black" panose="020B0A04020102020204" charset="0"/>
                <a:ea typeface="Arial Black" panose="020B0A04020102020204" charset="0"/>
              </a:endParaRPr>
            </a:p>
          </p:txBody>
        </p:sp>
      </p:grpSp>
      <p:grpSp>
        <p:nvGrpSpPr>
          <p:cNvPr id="568389" name="组合 568388"/>
          <p:cNvGrpSpPr/>
          <p:nvPr/>
        </p:nvGrpSpPr>
        <p:grpSpPr>
          <a:xfrm>
            <a:off x="1042988" y="4052888"/>
            <a:ext cx="7705725" cy="528637"/>
            <a:chOff x="657" y="1675"/>
            <a:chExt cx="4516" cy="333"/>
          </a:xfrm>
        </p:grpSpPr>
        <p:sp>
          <p:nvSpPr>
            <p:cNvPr id="568390" name="圆角矩形 568389"/>
            <p:cNvSpPr/>
            <p:nvPr/>
          </p:nvSpPr>
          <p:spPr>
            <a:xfrm>
              <a:off x="657" y="1675"/>
              <a:ext cx="4516" cy="333"/>
            </a:xfrm>
            <a:prstGeom prst="roundRect">
              <a:avLst>
                <a:gd name="adj" fmla="val 5444"/>
              </a:avLst>
            </a:prstGeom>
            <a:gradFill rotWithShape="1">
              <a:gsLst>
                <a:gs pos="0">
                  <a:srgbClr val="FFFFFB">
                    <a:gamma/>
                    <a:shade val="87451"/>
                    <a:invGamma/>
                  </a:srgbClr>
                </a:gs>
                <a:gs pos="100000">
                  <a:srgbClr val="FFFFFB"/>
                </a:gs>
              </a:gsLst>
              <a:lin ang="5400000" scaled="1"/>
              <a:tileRect/>
            </a:gradFill>
            <a:ln w="6350" cap="flat" cmpd="sng">
              <a:solidFill>
                <a:srgbClr val="969696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92075">
                <a:spcBef>
                  <a:spcPct val="20000"/>
                </a:spcBef>
                <a:buClr>
                  <a:srgbClr val="E1B40C"/>
                </a:buClr>
                <a:buFont typeface="Wingdings" panose="05000000000000000000" pitchFamily="2" charset="2"/>
                <a:buNone/>
              </a:pPr>
              <a:r>
                <a:rPr lang="zh-CN" altLang="en-US" sz="2400" i="0" dirty="0">
                  <a:latin typeface="Arial" panose="020B0604020202020204" pitchFamily="34" charset="0"/>
                  <a:ea typeface="黑体" panose="02010609060101010101" pitchFamily="2" charset="-122"/>
                </a:rPr>
                <a:t>        </a:t>
              </a:r>
              <a:endParaRPr lang="zh-CN" altLang="en-US" sz="2400" i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568391" name="矩形 568390"/>
            <p:cNvSpPr/>
            <p:nvPr/>
          </p:nvSpPr>
          <p:spPr>
            <a:xfrm>
              <a:off x="748" y="1751"/>
              <a:ext cx="227" cy="1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1400" spc="-70">
                  <a:solidFill>
                    <a:schemeClr val="hlink"/>
                  </a:solidFill>
                  <a:latin typeface="Arial Black" panose="020B0A04020102020204" charset="0"/>
                  <a:ea typeface="Arial Black" panose="020B0A04020102020204" charset="0"/>
                </a:rPr>
                <a:t>03</a:t>
              </a:r>
              <a:endParaRPr lang="zh-CN" altLang="en-US" sz="1400" spc="-70">
                <a:solidFill>
                  <a:schemeClr val="hlink"/>
                </a:solidFill>
                <a:latin typeface="Arial Black" panose="020B0A04020102020204" charset="0"/>
                <a:ea typeface="Arial Black" panose="020B0A04020102020204" charset="0"/>
              </a:endParaRPr>
            </a:p>
          </p:txBody>
        </p:sp>
      </p:grpSp>
      <p:sp>
        <p:nvSpPr>
          <p:cNvPr id="568393" name="文本框 568392"/>
          <p:cNvSpPr txBox="1"/>
          <p:nvPr/>
        </p:nvSpPr>
        <p:spPr>
          <a:xfrm>
            <a:off x="1979613" y="2060575"/>
            <a:ext cx="5832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i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你从外观上看到了什么？</a:t>
            </a:r>
            <a:endParaRPr lang="zh-CN" altLang="en-US" sz="2400" i="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68394" name="文本框 568393"/>
          <p:cNvSpPr txBox="1"/>
          <p:nvPr/>
        </p:nvSpPr>
        <p:spPr>
          <a:xfrm>
            <a:off x="1979613" y="3068638"/>
            <a:ext cx="6264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i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端子（带有螺丝）的作用？</a:t>
            </a:r>
            <a:endParaRPr lang="zh-CN" altLang="en-US" sz="2400" i="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68395" name="矩形 568394"/>
          <p:cNvSpPr/>
          <p:nvPr/>
        </p:nvSpPr>
        <p:spPr>
          <a:xfrm>
            <a:off x="2051050" y="4076700"/>
            <a:ext cx="5424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sz="2400" i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数一数有多少个端子？</a:t>
            </a:r>
            <a:endParaRPr lang="zh-CN" altLang="en-US" sz="2400" i="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6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6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393" grpId="0"/>
      <p:bldP spid="568394" grpId="0"/>
      <p:bldP spid="5683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2418" name="标题 5724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二、电磁式继电器的结构</a:t>
            </a:r>
            <a:endParaRPr lang="zh-CN" altLang="en-US" dirty="0"/>
          </a:p>
        </p:txBody>
      </p:sp>
      <p:pic>
        <p:nvPicPr>
          <p:cNvPr id="572419" name="图片 5724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2420" name="图片 5724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2430" name="图片 5724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75" y="1557338"/>
            <a:ext cx="4157663" cy="494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2441" name="AutoShape 7"/>
          <p:cNvSpPr/>
          <p:nvPr/>
        </p:nvSpPr>
        <p:spPr>
          <a:xfrm>
            <a:off x="827088" y="1196975"/>
            <a:ext cx="1944687" cy="636588"/>
          </a:xfrm>
          <a:prstGeom prst="roundRect">
            <a:avLst>
              <a:gd name="adj" fmla="val 16667"/>
            </a:avLst>
          </a:prstGeom>
          <a:solidFill>
            <a:srgbClr val="003399"/>
          </a:solidFill>
          <a:ln w="9525">
            <a:noFill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2600" i="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测一测</a:t>
            </a:r>
            <a:endParaRPr lang="zh-CN" altLang="en-US" sz="2600" i="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0370" name="标题 5703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二、电磁式继电器的结构</a:t>
            </a:r>
            <a:endParaRPr lang="zh-CN" altLang="en-US" dirty="0"/>
          </a:p>
        </p:txBody>
      </p:sp>
      <p:pic>
        <p:nvPicPr>
          <p:cNvPr id="570371" name="图片 5703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0372" name="图片 5703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70521" name="内容占位符 570520"/>
          <p:cNvGraphicFramePr/>
          <p:nvPr>
            <p:ph idx="1"/>
          </p:nvPr>
        </p:nvGraphicFramePr>
        <p:xfrm>
          <a:off x="71438" y="1125538"/>
          <a:ext cx="8964612" cy="2284412"/>
        </p:xfrm>
        <a:graphic>
          <a:graphicData uri="http://schemas.openxmlformats.org/drawingml/2006/table">
            <a:tbl>
              <a:tblPr/>
              <a:tblGrid>
                <a:gridCol w="1020763"/>
                <a:gridCol w="746125"/>
                <a:gridCol w="749300"/>
                <a:gridCol w="865187"/>
                <a:gridCol w="787400"/>
                <a:gridCol w="836613"/>
                <a:gridCol w="935037"/>
                <a:gridCol w="1008063"/>
                <a:gridCol w="936625"/>
                <a:gridCol w="1079500"/>
              </a:tblGrid>
              <a:tr h="727075"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00" dirty="0"/>
                        <a:t>端子</a:t>
                      </a:r>
                      <a:endParaRPr lang="zh-CN" altLang="en-US" sz="1600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sz="1600" dirty="0"/>
                        <a:t>编号</a:t>
                      </a:r>
                      <a:endParaRPr lang="zh-CN" altLang="en-US" sz="16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</a:t>
                      </a:r>
                      <a:r>
                        <a:rPr lang="zh-CN" altLang="en-US" dirty="0">
                          <a:solidFill>
                            <a:srgbClr val="F01302"/>
                          </a:solidFill>
                        </a:rPr>
                        <a:t>与</a:t>
                      </a: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2</a:t>
                      </a:r>
                      <a:endParaRPr lang="en-US" altLang="zh-CN">
                        <a:solidFill>
                          <a:srgbClr val="F0130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3</a:t>
                      </a:r>
                      <a:r>
                        <a:rPr lang="zh-CN" altLang="en-US" dirty="0">
                          <a:solidFill>
                            <a:srgbClr val="F01302"/>
                          </a:solidFill>
                        </a:rPr>
                        <a:t>与</a:t>
                      </a: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4</a:t>
                      </a:r>
                      <a:endParaRPr lang="en-US" altLang="zh-CN">
                        <a:solidFill>
                          <a:srgbClr val="F0130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5</a:t>
                      </a:r>
                      <a:r>
                        <a:rPr lang="zh-CN" altLang="en-US" dirty="0">
                          <a:solidFill>
                            <a:srgbClr val="F01302"/>
                          </a:solidFill>
                        </a:rPr>
                        <a:t>与</a:t>
                      </a: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6</a:t>
                      </a:r>
                      <a:endParaRPr lang="en-US" altLang="zh-CN">
                        <a:solidFill>
                          <a:srgbClr val="F0130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7</a:t>
                      </a:r>
                      <a:r>
                        <a:rPr lang="zh-CN" altLang="en-US" dirty="0">
                          <a:solidFill>
                            <a:srgbClr val="F01302"/>
                          </a:solidFill>
                        </a:rPr>
                        <a:t>与</a:t>
                      </a: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8</a:t>
                      </a:r>
                      <a:endParaRPr lang="en-US" altLang="zh-CN">
                        <a:solidFill>
                          <a:srgbClr val="F0130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9</a:t>
                      </a:r>
                      <a:r>
                        <a:rPr lang="zh-CN" altLang="en-US" dirty="0">
                          <a:solidFill>
                            <a:srgbClr val="F01302"/>
                          </a:solidFill>
                        </a:rPr>
                        <a:t>与</a:t>
                      </a: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10</a:t>
                      </a:r>
                      <a:endParaRPr lang="en-US" altLang="zh-CN">
                        <a:solidFill>
                          <a:srgbClr val="F0130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11</a:t>
                      </a:r>
                      <a:r>
                        <a:rPr lang="zh-CN" altLang="en-US" dirty="0">
                          <a:solidFill>
                            <a:srgbClr val="F01302"/>
                          </a:solidFill>
                        </a:rPr>
                        <a:t>与</a:t>
                      </a: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12</a:t>
                      </a:r>
                      <a:endParaRPr lang="en-US" altLang="zh-CN">
                        <a:solidFill>
                          <a:srgbClr val="F0130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13</a:t>
                      </a:r>
                      <a:r>
                        <a:rPr lang="zh-CN" altLang="en-US" dirty="0">
                          <a:solidFill>
                            <a:srgbClr val="F01302"/>
                          </a:solidFill>
                        </a:rPr>
                        <a:t>与</a:t>
                      </a: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14</a:t>
                      </a:r>
                      <a:endParaRPr lang="en-US" altLang="zh-CN">
                        <a:solidFill>
                          <a:srgbClr val="F0130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15</a:t>
                      </a:r>
                      <a:r>
                        <a:rPr lang="zh-CN" altLang="en-US" dirty="0">
                          <a:solidFill>
                            <a:srgbClr val="F01302"/>
                          </a:solidFill>
                        </a:rPr>
                        <a:t>与</a:t>
                      </a: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16</a:t>
                      </a:r>
                      <a:endParaRPr lang="en-US" altLang="zh-CN">
                        <a:solidFill>
                          <a:srgbClr val="F0130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17</a:t>
                      </a:r>
                      <a:r>
                        <a:rPr lang="zh-CN" altLang="en-US" dirty="0">
                          <a:solidFill>
                            <a:srgbClr val="F01302"/>
                          </a:solidFill>
                        </a:rPr>
                        <a:t>与</a:t>
                      </a:r>
                      <a:r>
                        <a:rPr lang="en-US" altLang="zh-CN">
                          <a:solidFill>
                            <a:srgbClr val="F01302"/>
                          </a:solidFill>
                        </a:rPr>
                        <a:t>18</a:t>
                      </a:r>
                      <a:endParaRPr lang="en-US" altLang="zh-CN">
                        <a:solidFill>
                          <a:srgbClr val="F0130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未压下状态</a:t>
                      </a:r>
                      <a:endParaRPr lang="en-US" alt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450"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压下</a:t>
                      </a: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状态</a:t>
                      </a: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i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1" fontAlgn="base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70487" name="图片 5704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0" y="3429000"/>
            <a:ext cx="2884488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0515" name="文本框 570514"/>
          <p:cNvSpPr txBox="1"/>
          <p:nvPr/>
        </p:nvSpPr>
        <p:spPr>
          <a:xfrm>
            <a:off x="1116013" y="1989138"/>
            <a:ext cx="76327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70516" name="文本框 570515"/>
          <p:cNvSpPr txBox="1"/>
          <p:nvPr/>
        </p:nvSpPr>
        <p:spPr>
          <a:xfrm>
            <a:off x="1258888" y="1989138"/>
            <a:ext cx="7885112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0">
                <a:solidFill>
                  <a:srgbClr val="F01302"/>
                </a:solidFill>
                <a:latin typeface="Arial" panose="020B0604020202020204" pitchFamily="34" charset="0"/>
              </a:rPr>
              <a:t>0Ω     </a:t>
            </a:r>
            <a:r>
              <a:rPr lang="en-US" altLang="zh-CN" i="0" err="1">
                <a:solidFill>
                  <a:srgbClr val="F01302"/>
                </a:solidFill>
                <a:latin typeface="Arial" panose="020B0604020202020204" pitchFamily="34" charset="0"/>
              </a:rPr>
              <a:t>0Ω</a:t>
            </a:r>
            <a:r>
              <a:rPr lang="en-US" altLang="zh-CN" i="0">
                <a:solidFill>
                  <a:srgbClr val="F01302"/>
                </a:solidFill>
                <a:latin typeface="Arial" panose="020B0604020202020204" pitchFamily="34" charset="0"/>
              </a:rPr>
              <a:t>       </a:t>
            </a:r>
            <a:r>
              <a:rPr lang="en-US" altLang="zh-CN" i="0" err="1">
                <a:solidFill>
                  <a:srgbClr val="F01302"/>
                </a:solidFill>
                <a:latin typeface="Arial" panose="020B0604020202020204" pitchFamily="34" charset="0"/>
              </a:rPr>
              <a:t>0Ω</a:t>
            </a:r>
            <a:r>
              <a:rPr lang="en-US" altLang="zh-CN" i="0">
                <a:solidFill>
                  <a:srgbClr val="F01302"/>
                </a:solidFill>
                <a:latin typeface="Arial" panose="020B0604020202020204" pitchFamily="34" charset="0"/>
              </a:rPr>
              <a:t>         </a:t>
            </a:r>
            <a:r>
              <a:rPr lang="en-US" altLang="zh-CN" i="0" err="1">
                <a:solidFill>
                  <a:srgbClr val="F01302"/>
                </a:solidFill>
                <a:latin typeface="Arial" panose="020B0604020202020204" pitchFamily="34" charset="0"/>
              </a:rPr>
              <a:t>0Ω</a:t>
            </a:r>
            <a:r>
              <a:rPr lang="en-US" altLang="zh-CN" i="0">
                <a:solidFill>
                  <a:srgbClr val="F01302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i="0" dirty="0">
                <a:solidFill>
                  <a:srgbClr val="F01302"/>
                </a:solidFill>
                <a:latin typeface="Arial" panose="020B0604020202020204" pitchFamily="34" charset="0"/>
              </a:rPr>
              <a:t>∞</a:t>
            </a:r>
            <a:r>
              <a:rPr lang="en-US" altLang="zh-CN" i="0">
                <a:solidFill>
                  <a:srgbClr val="F01302"/>
                </a:solidFill>
                <a:latin typeface="Arial" panose="020B0604020202020204" pitchFamily="34" charset="0"/>
              </a:rPr>
              <a:t>Ω     </a:t>
            </a:r>
            <a:r>
              <a:rPr lang="zh-CN" altLang="en-US" i="0" dirty="0">
                <a:solidFill>
                  <a:srgbClr val="F01302"/>
                </a:solidFill>
                <a:latin typeface="Arial" panose="020B0604020202020204" pitchFamily="34" charset="0"/>
              </a:rPr>
              <a:t>∞</a:t>
            </a:r>
            <a:r>
              <a:rPr lang="en-US" altLang="zh-CN" i="0">
                <a:solidFill>
                  <a:srgbClr val="F01302"/>
                </a:solidFill>
                <a:latin typeface="Arial" panose="020B0604020202020204" pitchFamily="34" charset="0"/>
              </a:rPr>
              <a:t>Ω         </a:t>
            </a:r>
            <a:r>
              <a:rPr lang="zh-CN" altLang="en-US" i="0" dirty="0">
                <a:solidFill>
                  <a:srgbClr val="F01302"/>
                </a:solidFill>
                <a:latin typeface="Arial" panose="020B0604020202020204" pitchFamily="34" charset="0"/>
              </a:rPr>
              <a:t>∞</a:t>
            </a:r>
            <a:r>
              <a:rPr lang="en-US" altLang="zh-CN" i="0">
                <a:solidFill>
                  <a:srgbClr val="F01302"/>
                </a:solidFill>
                <a:latin typeface="Arial" panose="020B0604020202020204" pitchFamily="34" charset="0"/>
              </a:rPr>
              <a:t>Ω        </a:t>
            </a:r>
            <a:r>
              <a:rPr lang="zh-CN" altLang="en-US" i="0" dirty="0">
                <a:solidFill>
                  <a:srgbClr val="F01302"/>
                </a:solidFill>
                <a:latin typeface="Arial" panose="020B0604020202020204" pitchFamily="34" charset="0"/>
              </a:rPr>
              <a:t>∞</a:t>
            </a:r>
            <a:r>
              <a:rPr lang="en-US" altLang="zh-CN" i="0">
                <a:solidFill>
                  <a:srgbClr val="F01302"/>
                </a:solidFill>
                <a:latin typeface="Arial" panose="020B0604020202020204" pitchFamily="34" charset="0"/>
              </a:rPr>
              <a:t>Ω      1800 Ω</a:t>
            </a:r>
            <a:endParaRPr lang="zh-CN" altLang="en-US" i="0" dirty="0">
              <a:solidFill>
                <a:srgbClr val="F0130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i="0" dirty="0">
              <a:latin typeface="Arial" panose="020B0604020202020204" pitchFamily="34" charset="0"/>
            </a:endParaRPr>
          </a:p>
        </p:txBody>
      </p:sp>
      <p:sp>
        <p:nvSpPr>
          <p:cNvPr id="570517" name="文本框 570516"/>
          <p:cNvSpPr txBox="1"/>
          <p:nvPr/>
        </p:nvSpPr>
        <p:spPr>
          <a:xfrm>
            <a:off x="1116013" y="2781300"/>
            <a:ext cx="7885112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i="0" dirty="0">
                <a:solidFill>
                  <a:srgbClr val="0000FF"/>
                </a:solidFill>
                <a:latin typeface="Arial" panose="020B0604020202020204" pitchFamily="34" charset="0"/>
              </a:rPr>
              <a:t>∞</a:t>
            </a:r>
            <a:r>
              <a:rPr lang="en-US" altLang="zh-CN" i="0">
                <a:solidFill>
                  <a:srgbClr val="0000FF"/>
                </a:solidFill>
                <a:latin typeface="Arial" panose="020B0604020202020204" pitchFamily="34" charset="0"/>
              </a:rPr>
              <a:t>Ω      </a:t>
            </a:r>
            <a:r>
              <a:rPr lang="zh-CN" altLang="en-US" i="0" dirty="0">
                <a:solidFill>
                  <a:srgbClr val="0000FF"/>
                </a:solidFill>
                <a:latin typeface="Arial" panose="020B0604020202020204" pitchFamily="34" charset="0"/>
              </a:rPr>
              <a:t>∞</a:t>
            </a:r>
            <a:r>
              <a:rPr lang="en-US" altLang="zh-CN" i="0">
                <a:solidFill>
                  <a:srgbClr val="0000FF"/>
                </a:solidFill>
                <a:latin typeface="Arial" panose="020B0604020202020204" pitchFamily="34" charset="0"/>
              </a:rPr>
              <a:t>Ω     </a:t>
            </a:r>
            <a:r>
              <a:rPr lang="zh-CN" altLang="en-US" i="0" dirty="0">
                <a:solidFill>
                  <a:srgbClr val="0000FF"/>
                </a:solidFill>
                <a:latin typeface="Arial" panose="020B0604020202020204" pitchFamily="34" charset="0"/>
              </a:rPr>
              <a:t>∞</a:t>
            </a:r>
            <a:r>
              <a:rPr lang="en-US" altLang="zh-CN" i="0">
                <a:solidFill>
                  <a:srgbClr val="0000FF"/>
                </a:solidFill>
                <a:latin typeface="Arial" panose="020B0604020202020204" pitchFamily="34" charset="0"/>
              </a:rPr>
              <a:t>Ω      </a:t>
            </a:r>
            <a:r>
              <a:rPr lang="zh-CN" altLang="en-US" i="0" dirty="0">
                <a:solidFill>
                  <a:srgbClr val="0000FF"/>
                </a:solidFill>
                <a:latin typeface="Arial" panose="020B0604020202020204" pitchFamily="34" charset="0"/>
              </a:rPr>
              <a:t>∞</a:t>
            </a:r>
            <a:r>
              <a:rPr lang="en-US" altLang="zh-CN" i="0">
                <a:solidFill>
                  <a:srgbClr val="0000FF"/>
                </a:solidFill>
                <a:latin typeface="Arial" panose="020B0604020202020204" pitchFamily="34" charset="0"/>
              </a:rPr>
              <a:t>Ω</a:t>
            </a:r>
            <a:r>
              <a:rPr lang="en-US" altLang="zh-CN">
                <a:latin typeface="Arial" panose="020B0604020202020204" pitchFamily="34" charset="0"/>
              </a:rPr>
              <a:t>      </a:t>
            </a:r>
            <a:r>
              <a:rPr lang="en-US" altLang="zh-CN" i="0">
                <a:solidFill>
                  <a:srgbClr val="0000FF"/>
                </a:solidFill>
                <a:latin typeface="Arial" panose="020B0604020202020204" pitchFamily="34" charset="0"/>
              </a:rPr>
              <a:t>0Ω        </a:t>
            </a:r>
            <a:r>
              <a:rPr lang="en-US" altLang="zh-CN" i="0" err="1">
                <a:solidFill>
                  <a:srgbClr val="0000FF"/>
                </a:solidFill>
                <a:latin typeface="Arial" panose="020B0604020202020204" pitchFamily="34" charset="0"/>
              </a:rPr>
              <a:t>0Ω</a:t>
            </a:r>
            <a:r>
              <a:rPr lang="en-US" altLang="zh-CN" i="0">
                <a:solidFill>
                  <a:srgbClr val="0000FF"/>
                </a:solidFill>
                <a:latin typeface="Arial" panose="020B0604020202020204" pitchFamily="34" charset="0"/>
              </a:rPr>
              <a:t>         </a:t>
            </a:r>
            <a:r>
              <a:rPr lang="en-US" altLang="zh-CN" i="0" err="1">
                <a:solidFill>
                  <a:srgbClr val="0000FF"/>
                </a:solidFill>
                <a:latin typeface="Arial" panose="020B0604020202020204" pitchFamily="34" charset="0"/>
              </a:rPr>
              <a:t>0Ω</a:t>
            </a:r>
            <a:r>
              <a:rPr lang="en-US" altLang="zh-CN" i="0">
                <a:solidFill>
                  <a:srgbClr val="0000FF"/>
                </a:solidFill>
                <a:latin typeface="Arial" panose="020B0604020202020204" pitchFamily="34" charset="0"/>
              </a:rPr>
              <a:t>           </a:t>
            </a:r>
            <a:r>
              <a:rPr lang="en-US" altLang="zh-CN" i="0" err="1">
                <a:solidFill>
                  <a:srgbClr val="0000FF"/>
                </a:solidFill>
                <a:latin typeface="Arial" panose="020B0604020202020204" pitchFamily="34" charset="0"/>
              </a:rPr>
              <a:t>0Ω</a:t>
            </a:r>
            <a:r>
              <a:rPr lang="en-US" altLang="zh-CN" i="0">
                <a:solidFill>
                  <a:srgbClr val="0000FF"/>
                </a:solidFill>
                <a:latin typeface="Arial" panose="020B0604020202020204" pitchFamily="34" charset="0"/>
              </a:rPr>
              <a:t>      1800 Ω</a:t>
            </a:r>
            <a:endParaRPr lang="zh-CN" altLang="en-US" i="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i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7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7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516" grpId="0"/>
      <p:bldP spid="5705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42" name="标题 5734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二、电磁式继电器的结构</a:t>
            </a:r>
            <a:endParaRPr lang="zh-CN" altLang="en-US" dirty="0"/>
          </a:p>
        </p:txBody>
      </p:sp>
      <p:pic>
        <p:nvPicPr>
          <p:cNvPr id="573443" name="图片 5734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260350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44" name="图片 5734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33375"/>
            <a:ext cx="1152525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49" name="圆角矩形 573448"/>
          <p:cNvSpPr/>
          <p:nvPr/>
        </p:nvSpPr>
        <p:spPr>
          <a:xfrm>
            <a:off x="900113" y="1773238"/>
            <a:ext cx="6696075" cy="1368425"/>
          </a:xfrm>
          <a:prstGeom prst="roundRect">
            <a:avLst>
              <a:gd name="adj" fmla="val 847"/>
            </a:avLst>
          </a:prstGeom>
          <a:solidFill>
            <a:srgbClr val="FFFFFB"/>
          </a:solidFill>
          <a:ln w="635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177800" indent="-177800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endParaRPr lang="zh-CN" altLang="en-US" sz="2400" i="0" dirty="0">
              <a:solidFill>
                <a:srgbClr val="F0130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73450" name="圆角矩形 573449"/>
          <p:cNvSpPr/>
          <p:nvPr/>
        </p:nvSpPr>
        <p:spPr>
          <a:xfrm>
            <a:off x="898525" y="1196975"/>
            <a:ext cx="6697663" cy="422275"/>
          </a:xfrm>
          <a:prstGeom prst="roundRect">
            <a:avLst>
              <a:gd name="adj" fmla="val 5444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  <a:tileRect/>
          </a:gradFill>
          <a:ln w="635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92075" algn="ctr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sz="2400" i="0" dirty="0">
                <a:solidFill>
                  <a:srgbClr val="FFFFFF"/>
                </a:solidFill>
                <a:latin typeface="微软雅黑" panose="020B0503020204020204" pitchFamily="34" charset="-122"/>
              </a:rPr>
              <a:t>触点的定义</a:t>
            </a:r>
            <a:endParaRPr lang="zh-CN" altLang="en-US" sz="2400" i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73457" name="圆角矩形 573456"/>
          <p:cNvSpPr/>
          <p:nvPr/>
        </p:nvSpPr>
        <p:spPr>
          <a:xfrm>
            <a:off x="971550" y="3860800"/>
            <a:ext cx="6624638" cy="528638"/>
          </a:xfrm>
          <a:prstGeom prst="roundRect">
            <a:avLst>
              <a:gd name="adj" fmla="val 5444"/>
            </a:avLst>
          </a:prstGeom>
          <a:gradFill rotWithShape="1">
            <a:gsLst>
              <a:gs pos="0">
                <a:srgbClr val="FFFFFB">
                  <a:gamma/>
                  <a:shade val="87451"/>
                  <a:invGamma/>
                </a:srgbClr>
              </a:gs>
              <a:gs pos="100000">
                <a:srgbClr val="FFFFFB"/>
              </a:gs>
            </a:gsLst>
            <a:lin ang="5400000" scaled="1"/>
            <a:tileRect/>
          </a:gradFill>
          <a:ln w="6350" cap="flat" cmpd="sng">
            <a:solidFill>
              <a:srgbClr val="969696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92075"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sz="2800" i="0" dirty="0">
                <a:latin typeface="Arial" panose="020B0604020202020204" pitchFamily="34" charset="0"/>
                <a:ea typeface="黑体" panose="02010609060101010101" pitchFamily="2" charset="-122"/>
              </a:rPr>
              <a:t>              </a:t>
            </a:r>
            <a:endParaRPr lang="zh-CN" altLang="en-US" sz="2800" i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73459" name="矩形 573458"/>
          <p:cNvSpPr/>
          <p:nvPr/>
        </p:nvSpPr>
        <p:spPr>
          <a:xfrm>
            <a:off x="971550" y="2205038"/>
            <a:ext cx="7561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sz="2400" i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能实现接通与断开功能的两个端子称为</a:t>
            </a:r>
            <a:r>
              <a:rPr lang="en-US" altLang="zh-CN" sz="2400" i="0">
                <a:solidFill>
                  <a:srgbClr val="F0130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i="0" dirty="0">
                <a:solidFill>
                  <a:srgbClr val="F0130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对触点</a:t>
            </a:r>
            <a:endParaRPr lang="zh-CN" altLang="en-US" sz="2400" i="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460" name="矩形 573459"/>
          <p:cNvSpPr/>
          <p:nvPr/>
        </p:nvSpPr>
        <p:spPr>
          <a:xfrm>
            <a:off x="2124075" y="3846513"/>
            <a:ext cx="59769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rgbClr val="E1B40C"/>
              </a:buClr>
              <a:buFont typeface="Wingdings" panose="05000000000000000000" pitchFamily="2" charset="2"/>
              <a:buNone/>
            </a:pPr>
            <a:r>
              <a:rPr lang="zh-CN" altLang="en-US" sz="2800" i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数一数有多少对触点？</a:t>
            </a:r>
            <a:endParaRPr lang="zh-CN" altLang="en-US" sz="2800" i="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3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7" grpId="0" animBg="1"/>
      <p:bldP spid="573460" grpId="0"/>
    </p:bldLst>
  </p:timing>
</p:sld>
</file>

<file path=ppt/theme/theme1.xml><?xml version="1.0" encoding="utf-8"?>
<a:theme xmlns:a="http://schemas.openxmlformats.org/drawingml/2006/main" name="1">
  <a:themeElements>
    <a:clrScheme name="Nordri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C8C92"/>
      </a:accent2>
      <a:accent3>
        <a:srgbClr val="FFFFFF"/>
      </a:accent3>
      <a:accent4>
        <a:srgbClr val="1E4649"/>
      </a:accent4>
      <a:accent5>
        <a:srgbClr val="BBE0E3"/>
      </a:accent5>
      <a:accent6>
        <a:srgbClr val="71BEC4"/>
      </a:accent6>
      <a:hlink>
        <a:srgbClr val="000000"/>
      </a:hlink>
      <a:folHlink>
        <a:srgbClr val="262626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ordridesign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5B8CC1"/>
      </a:accent1>
      <a:accent2>
        <a:srgbClr val="2A5682"/>
      </a:accent2>
      <a:accent3>
        <a:srgbClr val="FFFFFF"/>
      </a:accent3>
      <a:accent4>
        <a:srgbClr val="000000"/>
      </a:accent4>
      <a:accent5>
        <a:srgbClr val="B6C5DC"/>
      </a:accent5>
      <a:accent6>
        <a:srgbClr val="254C74"/>
      </a:accent6>
      <a:hlink>
        <a:srgbClr val="002850"/>
      </a:hlink>
      <a:folHlink>
        <a:srgbClr val="2A94FE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6C5DC"/>
        </a:accent5>
        <a:accent6>
          <a:srgbClr val="254C74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C0C0C0"/>
    </a:lt2>
    <a:accent1>
      <a:srgbClr val="5B8CC1"/>
    </a:accent1>
    <a:accent2>
      <a:srgbClr val="2A5682"/>
    </a:accent2>
    <a:accent3>
      <a:srgbClr val="FFFFFF"/>
    </a:accent3>
    <a:accent4>
      <a:srgbClr val="000000"/>
    </a:accent4>
    <a:accent5>
      <a:srgbClr val="B6C5DC"/>
    </a:accent5>
    <a:accent6>
      <a:srgbClr val="254C74"/>
    </a:accent6>
    <a:hlink>
      <a:srgbClr val="002850"/>
    </a:hlink>
    <a:folHlink>
      <a:srgbClr val="66B2F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</Words>
  <Application>WPS 演示</Application>
  <PresentationFormat>在屏幕上显示</PresentationFormat>
  <Paragraphs>164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华文细黑</vt:lpstr>
      <vt:lpstr>黑体</vt:lpstr>
      <vt:lpstr>MS UI Gothic</vt:lpstr>
      <vt:lpstr>微软雅黑</vt:lpstr>
      <vt:lpstr>华文隶书</vt:lpstr>
      <vt:lpstr>Arial Black</vt:lpstr>
      <vt:lpstr>Arial Unicode MS</vt:lpstr>
      <vt:lpstr>1</vt:lpstr>
      <vt:lpstr>1_nordridesign.com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NordriDesign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NordriDesign</dc:creator>
  <cp:keywords>ppt幻灯设计/ppt模板设计</cp:keywords>
  <dc:description>nordridesign.com</dc:description>
  <cp:lastModifiedBy>Ming</cp:lastModifiedBy>
  <cp:revision>349</cp:revision>
  <dcterms:created xsi:type="dcterms:W3CDTF">2008-05-06T01:42:58Z</dcterms:created>
  <dcterms:modified xsi:type="dcterms:W3CDTF">2018-03-25T23:30:09Z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